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 id="2147483674" r:id="rId5"/>
  </p:sldMasterIdLst>
  <p:notesMasterIdLst>
    <p:notesMasterId r:id="rId29"/>
  </p:notesMasterIdLst>
  <p:sldIdLst>
    <p:sldId id="379" r:id="rId6"/>
    <p:sldId id="256" r:id="rId7"/>
    <p:sldId id="332" r:id="rId8"/>
    <p:sldId id="348" r:id="rId9"/>
    <p:sldId id="339" r:id="rId10"/>
    <p:sldId id="345" r:id="rId11"/>
    <p:sldId id="270" r:id="rId12"/>
    <p:sldId id="324" r:id="rId13"/>
    <p:sldId id="325" r:id="rId14"/>
    <p:sldId id="326" r:id="rId15"/>
    <p:sldId id="372" r:id="rId16"/>
    <p:sldId id="376" r:id="rId17"/>
    <p:sldId id="306" r:id="rId18"/>
    <p:sldId id="380" r:id="rId19"/>
    <p:sldId id="381" r:id="rId20"/>
    <p:sldId id="377" r:id="rId21"/>
    <p:sldId id="257" r:id="rId22"/>
    <p:sldId id="258" r:id="rId23"/>
    <p:sldId id="259" r:id="rId24"/>
    <p:sldId id="260" r:id="rId25"/>
    <p:sldId id="261" r:id="rId26"/>
    <p:sldId id="378" r:id="rId27"/>
    <p:sldId id="382" r:id="rId28"/>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A2AF157-20AF-4E37-64D1-EA45E0825D00}" name="Shameka Wells" initials="SW" userId="S::swils138@kennesaw.edu::3b70f08e-af48-42aa-8d03-5194ef7127c3"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395"/>
  </p:normalViewPr>
  <p:slideViewPr>
    <p:cSldViewPr snapToGrid="0">
      <p:cViewPr varScale="1">
        <p:scale>
          <a:sx n="146" d="100"/>
          <a:sy n="146" d="100"/>
        </p:scale>
        <p:origin x="176" y="176"/>
      </p:cViewPr>
      <p:guideLst>
        <p:guide orient="horz" pos="1620"/>
        <p:guide pos="2880"/>
      </p:guideLst>
    </p:cSldViewPr>
  </p:slideViewPr>
  <p:outlineViewPr>
    <p:cViewPr>
      <p:scale>
        <a:sx n="33" d="100"/>
        <a:sy n="33" d="100"/>
      </p:scale>
      <p:origin x="0" y="-5696"/>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8/10/relationships/authors" Target="author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presProps" Target="presProps.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243D7C-D1D4-4050-A9F6-68F50EA73D5D}" type="datetimeFigureOut">
              <a:rPr lang="en-US" smtClean="0"/>
              <a:t>11/4/21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CD8D58C-DE50-495F-9209-70891D7DAC17}" type="slidenum">
              <a:rPr lang="en-US" smtClean="0"/>
              <a:t>‹#›</a:t>
            </a:fld>
            <a:endParaRPr lang="en-US"/>
          </a:p>
        </p:txBody>
      </p:sp>
    </p:spTree>
    <p:extLst>
      <p:ext uri="{BB962C8B-B14F-4D97-AF65-F5344CB8AC3E}">
        <p14:creationId xmlns:p14="http://schemas.microsoft.com/office/powerpoint/2010/main" val="1836831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Introduce yourself and any other co-facilitators and special guests. Mention campus involvement.</a:t>
            </a:r>
          </a:p>
          <a:p>
            <a:endParaRPr lang="en-US"/>
          </a:p>
        </p:txBody>
      </p:sp>
      <p:sp>
        <p:nvSpPr>
          <p:cNvPr id="4" name="Slide Number Placeholder 3"/>
          <p:cNvSpPr>
            <a:spLocks noGrp="1"/>
          </p:cNvSpPr>
          <p:nvPr>
            <p:ph type="sldNum" sz="quarter" idx="5"/>
          </p:nvPr>
        </p:nvSpPr>
        <p:spPr/>
        <p:txBody>
          <a:bodyPr/>
          <a:lstStyle/>
          <a:p>
            <a:fld id="{9CD8D58C-DE50-495F-9209-70891D7DAC17}" type="slidenum">
              <a:rPr lang="en-US" smtClean="0"/>
              <a:t>2</a:t>
            </a:fld>
            <a:endParaRPr lang="en-US"/>
          </a:p>
        </p:txBody>
      </p:sp>
    </p:spTree>
    <p:extLst>
      <p:ext uri="{BB962C8B-B14F-4D97-AF65-F5344CB8AC3E}">
        <p14:creationId xmlns:p14="http://schemas.microsoft.com/office/powerpoint/2010/main" val="38066080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CD8D58C-DE50-495F-9209-70891D7DAC17}" type="slidenum">
              <a:rPr lang="en-US" smtClean="0"/>
              <a:t>11</a:t>
            </a:fld>
            <a:endParaRPr lang="en-US"/>
          </a:p>
        </p:txBody>
      </p:sp>
    </p:spTree>
    <p:extLst>
      <p:ext uri="{BB962C8B-B14F-4D97-AF65-F5344CB8AC3E}">
        <p14:creationId xmlns:p14="http://schemas.microsoft.com/office/powerpoint/2010/main" val="4058275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p>
        </p:txBody>
      </p:sp>
      <p:sp>
        <p:nvSpPr>
          <p:cNvPr id="4" name="Slide Number Placeholder 3"/>
          <p:cNvSpPr>
            <a:spLocks noGrp="1"/>
          </p:cNvSpPr>
          <p:nvPr>
            <p:ph type="sldNum" sz="quarter" idx="5"/>
          </p:nvPr>
        </p:nvSpPr>
        <p:spPr/>
        <p:txBody>
          <a:bodyPr/>
          <a:lstStyle/>
          <a:p>
            <a:fld id="{9CD8D58C-DE50-495F-9209-70891D7DAC17}" type="slidenum">
              <a:rPr lang="en-US" smtClean="0"/>
              <a:t>12</a:t>
            </a:fld>
            <a:endParaRPr lang="en-US"/>
          </a:p>
        </p:txBody>
      </p:sp>
    </p:spTree>
    <p:extLst>
      <p:ext uri="{BB962C8B-B14F-4D97-AF65-F5344CB8AC3E}">
        <p14:creationId xmlns:p14="http://schemas.microsoft.com/office/powerpoint/2010/main" val="3962907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cs typeface="Calibri"/>
              </a:rPr>
              <a:t>Thank them for their time and attention, ask for questions, answer as appropriate, and hand out evals. Collect evals at the end.</a:t>
            </a:r>
          </a:p>
          <a:p>
            <a:endParaRPr lang="en-US">
              <a:cs typeface="Calibri"/>
            </a:endParaRPr>
          </a:p>
        </p:txBody>
      </p:sp>
      <p:sp>
        <p:nvSpPr>
          <p:cNvPr id="4" name="Slide Number Placeholder 3"/>
          <p:cNvSpPr>
            <a:spLocks noGrp="1"/>
          </p:cNvSpPr>
          <p:nvPr>
            <p:ph type="sldNum" sz="quarter" idx="5"/>
          </p:nvPr>
        </p:nvSpPr>
        <p:spPr/>
        <p:txBody>
          <a:bodyPr/>
          <a:lstStyle/>
          <a:p>
            <a:fld id="{09833BCF-A799-4820-AE73-FF5223EFC8A3}" type="slidenum">
              <a:rPr lang="en-US" smtClean="0"/>
              <a:t>13</a:t>
            </a:fld>
            <a:endParaRPr lang="en-US"/>
          </a:p>
        </p:txBody>
      </p:sp>
    </p:spTree>
    <p:extLst>
      <p:ext uri="{BB962C8B-B14F-4D97-AF65-F5344CB8AC3E}">
        <p14:creationId xmlns:p14="http://schemas.microsoft.com/office/powerpoint/2010/main" val="4266332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
        <p:cNvGrpSpPr/>
        <p:nvPr/>
      </p:nvGrpSpPr>
      <p:grpSpPr>
        <a:xfrm>
          <a:off x="0" y="0"/>
          <a:ext cx="0" cy="0"/>
          <a:chOff x="0" y="0"/>
          <a:chExt cx="0" cy="0"/>
        </a:xfrm>
      </p:grpSpPr>
      <p:sp>
        <p:nvSpPr>
          <p:cNvPr id="53" name="Google Shape;53;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 name="Google Shape;54;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3813981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fb04472d64_0_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fb04472d64_0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cs typeface="Calibri"/>
              </a:rPr>
              <a:t>Kathryn</a:t>
            </a:r>
            <a:endParaRPr/>
          </a:p>
        </p:txBody>
      </p:sp>
    </p:spTree>
    <p:extLst>
      <p:ext uri="{BB962C8B-B14F-4D97-AF65-F5344CB8AC3E}">
        <p14:creationId xmlns:p14="http://schemas.microsoft.com/office/powerpoint/2010/main" val="38139357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fb04472d64_0_5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fb04472d64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a:cs typeface="Calibri"/>
              </a:rPr>
              <a:t>Kathryn</a:t>
            </a:r>
            <a:endParaRPr/>
          </a:p>
        </p:txBody>
      </p:sp>
    </p:spTree>
    <p:extLst>
      <p:ext uri="{BB962C8B-B14F-4D97-AF65-F5344CB8AC3E}">
        <p14:creationId xmlns:p14="http://schemas.microsoft.com/office/powerpoint/2010/main" val="7658759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gfb04472d64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2" name="Google Shape;72;gfb04472d64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Tracey quick overview </a:t>
            </a:r>
            <a:endParaRPr/>
          </a:p>
        </p:txBody>
      </p:sp>
    </p:spTree>
    <p:extLst>
      <p:ext uri="{BB962C8B-B14F-4D97-AF65-F5344CB8AC3E}">
        <p14:creationId xmlns:p14="http://schemas.microsoft.com/office/powerpoint/2010/main" val="42320921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fb04472d64_0_6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fb04472d64_0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Tracey first question</a:t>
            </a:r>
          </a:p>
          <a:p>
            <a:r>
              <a:rPr lang="en-US">
                <a:cs typeface="Calibri"/>
              </a:rPr>
              <a:t>Kathryn second question</a:t>
            </a:r>
          </a:p>
        </p:txBody>
      </p:sp>
    </p:spTree>
    <p:extLst>
      <p:ext uri="{BB962C8B-B14F-4D97-AF65-F5344CB8AC3E}">
        <p14:creationId xmlns:p14="http://schemas.microsoft.com/office/powerpoint/2010/main" val="22743394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fb04472d64_0_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fb04472d64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r>
              <a:rPr lang="en-US">
                <a:cs typeface="Calibri"/>
              </a:rPr>
              <a:t>Tracey &amp; Kathryn alternate questions, Kathryn wraps up session</a:t>
            </a:r>
            <a:endParaRPr/>
          </a:p>
        </p:txBody>
      </p:sp>
    </p:spTree>
    <p:extLst>
      <p:ext uri="{BB962C8B-B14F-4D97-AF65-F5344CB8AC3E}">
        <p14:creationId xmlns:p14="http://schemas.microsoft.com/office/powerpoint/2010/main" val="27167561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Kathryn to wrap up session</a:t>
            </a:r>
          </a:p>
        </p:txBody>
      </p:sp>
      <p:sp>
        <p:nvSpPr>
          <p:cNvPr id="4" name="Slide Number Placeholder 3"/>
          <p:cNvSpPr>
            <a:spLocks noGrp="1"/>
          </p:cNvSpPr>
          <p:nvPr>
            <p:ph type="sldNum" sz="quarter" idx="5"/>
          </p:nvPr>
        </p:nvSpPr>
        <p:spPr/>
        <p:txBody>
          <a:bodyPr/>
          <a:lstStyle/>
          <a:p>
            <a:fld id="{9CD8D58C-DE50-495F-9209-70891D7DAC17}" type="slidenum">
              <a:rPr lang="en-US" smtClean="0"/>
              <a:t>22</a:t>
            </a:fld>
            <a:endParaRPr lang="en-US"/>
          </a:p>
        </p:txBody>
      </p:sp>
    </p:spTree>
    <p:extLst>
      <p:ext uri="{BB962C8B-B14F-4D97-AF65-F5344CB8AC3E}">
        <p14:creationId xmlns:p14="http://schemas.microsoft.com/office/powerpoint/2010/main" val="8481285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At the Cultural and Community Centers we explore diversity from a variety of perspectives! </a:t>
            </a:r>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The goal of </a:t>
            </a:r>
            <a:r>
              <a:rPr lang="en-US" err="1"/>
              <a:t>CCC’s</a:t>
            </a:r>
            <a:r>
              <a:rPr lang="en-US"/>
              <a:t> events, workshops, and other campus-wide initiatives coordinated by one of our resource centers is to foster students’ cultural competence, practical and professional skills, and empower their identity, such as being a first generation student, for example. Some of our initiatives include the </a:t>
            </a:r>
            <a:r>
              <a:rPr lang="en-US" err="1"/>
              <a:t>AAMI</a:t>
            </a:r>
            <a:r>
              <a:rPr lang="en-US"/>
              <a:t> (African American Male Initiative) and the </a:t>
            </a:r>
            <a:r>
              <a:rPr lang="en-US" err="1"/>
              <a:t>CCP</a:t>
            </a:r>
            <a:r>
              <a:rPr lang="en-US"/>
              <a:t> (Cultural Council Program).</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p>
            <a:pPr marL="0" marR="0" lvl="0" indent="0" algn="l" defTabSz="914400" rtl="0" eaLnBrk="1" fontAlgn="auto" latinLnBrk="0" hangingPunct="1">
              <a:lnSpc>
                <a:spcPct val="100000"/>
              </a:lnSpc>
              <a:spcBef>
                <a:spcPts val="0"/>
              </a:spcBef>
              <a:spcAft>
                <a:spcPts val="0"/>
              </a:spcAft>
              <a:buClrTx/>
              <a:buSzTx/>
              <a:buFontTx/>
              <a:buNone/>
              <a:tabLst/>
              <a:defRPr/>
            </a:pPr>
            <a:r>
              <a:rPr lang="en-US"/>
              <a:t>** </a:t>
            </a:r>
            <a:r>
              <a:rPr lang="en-US" b="0" i="0">
                <a:solidFill>
                  <a:srgbClr val="000000"/>
                </a:solidFill>
                <a:effectLst/>
                <a:latin typeface="Nunito" panose="020B0604020202020204" pitchFamily="2" charset="0"/>
              </a:rPr>
              <a:t>The </a:t>
            </a:r>
            <a:r>
              <a:rPr lang="en-US" b="0" i="0" err="1">
                <a:solidFill>
                  <a:srgbClr val="000000"/>
                </a:solidFill>
                <a:effectLst/>
                <a:latin typeface="Nunito" panose="020B0604020202020204" pitchFamily="2" charset="0"/>
              </a:rPr>
              <a:t>KSU</a:t>
            </a:r>
            <a:r>
              <a:rPr lang="en-US" b="0" i="0">
                <a:solidFill>
                  <a:srgbClr val="000000"/>
                </a:solidFill>
                <a:effectLst/>
                <a:latin typeface="Nunito" panose="020B0604020202020204" pitchFamily="2" charset="0"/>
              </a:rPr>
              <a:t> African American Male Initiative (</a:t>
            </a:r>
            <a:r>
              <a:rPr lang="en-US" b="0" i="0" err="1">
                <a:solidFill>
                  <a:srgbClr val="000000"/>
                </a:solidFill>
                <a:effectLst/>
                <a:latin typeface="Nunito" panose="020B0604020202020204" pitchFamily="2" charset="0"/>
              </a:rPr>
              <a:t>AAMI</a:t>
            </a:r>
            <a:r>
              <a:rPr lang="en-US" b="0" i="0">
                <a:solidFill>
                  <a:srgbClr val="000000"/>
                </a:solidFill>
                <a:effectLst/>
                <a:latin typeface="Nunito" panose="020B0604020202020204" pitchFamily="2" charset="0"/>
              </a:rPr>
              <a:t>) program is a minority-male enrichment program that provides academic, leadership, and professional opportunities to </a:t>
            </a:r>
            <a:r>
              <a:rPr lang="en-US" b="0" i="0" err="1">
                <a:solidFill>
                  <a:srgbClr val="000000"/>
                </a:solidFill>
                <a:effectLst/>
                <a:latin typeface="Nunito" panose="020B0604020202020204" pitchFamily="2" charset="0"/>
              </a:rPr>
              <a:t>KSU</a:t>
            </a:r>
            <a:r>
              <a:rPr lang="en-US" b="0" i="0">
                <a:solidFill>
                  <a:srgbClr val="000000"/>
                </a:solidFill>
                <a:effectLst/>
                <a:latin typeface="Nunito" panose="020B0604020202020204" pitchFamily="2" charset="0"/>
              </a:rPr>
              <a:t> students. </a:t>
            </a:r>
            <a:r>
              <a:rPr lang="en-US" b="0" i="0" err="1">
                <a:solidFill>
                  <a:srgbClr val="000000"/>
                </a:solidFill>
                <a:effectLst/>
                <a:latin typeface="Nunito" panose="020B0604020202020204" pitchFamily="2" charset="0"/>
              </a:rPr>
              <a:t>AAAMI</a:t>
            </a:r>
            <a:r>
              <a:rPr lang="en-US" b="0" i="0">
                <a:solidFill>
                  <a:srgbClr val="000000"/>
                </a:solidFill>
                <a:effectLst/>
                <a:latin typeface="Nunito" panose="020B0604020202020204" pitchFamily="2" charset="0"/>
              </a:rPr>
              <a:t> programming empowers black men to achieve academic and personal excellence so that they may become leaders in their families and communities.</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a:solidFill>
                  <a:srgbClr val="000000"/>
                </a:solidFill>
                <a:effectLst/>
                <a:latin typeface="Nunito" panose="020B0604020202020204" pitchFamily="2" charset="0"/>
              </a:rPr>
              <a:t>Activities can include: regional leadership conferences, guest lectures, peer &amp; professional mentorship, social outings, leadership workshops and more.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r>
              <a:rPr lang="en-US"/>
              <a:t>** The Cultural Council Program (</a:t>
            </a:r>
            <a:r>
              <a:rPr lang="en-US" err="1"/>
              <a:t>CCP</a:t>
            </a:r>
            <a:r>
              <a:rPr lang="en-US"/>
              <a:t>) at </a:t>
            </a:r>
            <a:r>
              <a:rPr lang="en-US" err="1"/>
              <a:t>KSU</a:t>
            </a:r>
            <a:r>
              <a:rPr lang="en-US"/>
              <a:t> consists of high achieving </a:t>
            </a:r>
            <a:r>
              <a:rPr lang="en-US" err="1"/>
              <a:t>KSU</a:t>
            </a:r>
            <a:r>
              <a:rPr lang="en-US"/>
              <a:t> students who are recruited to join the program and expand their knowledge of intercultural competence. As student leaders, the </a:t>
            </a:r>
            <a:r>
              <a:rPr lang="en-US" err="1"/>
              <a:t>CCP</a:t>
            </a:r>
            <a:r>
              <a:rPr lang="en-US"/>
              <a:t> members train hard and volunteer their time and acquired knowledge and skills to help the Cultural and Community Centers (CCC) in tabling and promotion of the department at various university-wide events. Additionally, </a:t>
            </a:r>
            <a:r>
              <a:rPr lang="en-US" err="1"/>
              <a:t>CCP</a:t>
            </a:r>
            <a:r>
              <a:rPr lang="en-US"/>
              <a:t> members are trained to facilitate peer-to-peer cultural competence workshops and activities. </a:t>
            </a:r>
            <a:r>
              <a:rPr lang="en-US" err="1"/>
              <a:t>CCP</a:t>
            </a:r>
            <a:r>
              <a:rPr lang="en-US"/>
              <a:t> members are paired with a Center coordinator based on interest and desire to learn and they assist the Center Coordinators in the planning, coordination, and execution of the various Heritage Months and Weeks that the CCC celebrates. </a:t>
            </a:r>
            <a:r>
              <a:rPr lang="en-US" err="1"/>
              <a:t>CCP</a:t>
            </a:r>
            <a:r>
              <a:rPr lang="en-US"/>
              <a:t> members are pivotal in assisting in the planning, execution, and promotion of </a:t>
            </a:r>
            <a:r>
              <a:rPr lang="en-US" err="1"/>
              <a:t>CCC's</a:t>
            </a:r>
            <a:r>
              <a:rPr lang="en-US"/>
              <a:t> campus-wide events, such as the Diversity Week, Mosaic Celebration, and more! </a:t>
            </a:r>
          </a:p>
          <a:p>
            <a:endParaRPr lang="en-US"/>
          </a:p>
        </p:txBody>
      </p:sp>
      <p:sp>
        <p:nvSpPr>
          <p:cNvPr id="4" name="Slide Number Placeholder 3"/>
          <p:cNvSpPr>
            <a:spLocks noGrp="1"/>
          </p:cNvSpPr>
          <p:nvPr>
            <p:ph type="sldNum" sz="quarter" idx="5"/>
          </p:nvPr>
        </p:nvSpPr>
        <p:spPr/>
        <p:txBody>
          <a:bodyPr/>
          <a:lstStyle/>
          <a:p>
            <a:fld id="{AE7937DF-A443-4E4D-98CE-67AD6688306D}" type="slidenum">
              <a:rPr lang="en-US" smtClean="0"/>
              <a:t>3</a:t>
            </a:fld>
            <a:endParaRPr lang="en-US"/>
          </a:p>
        </p:txBody>
      </p:sp>
    </p:spTree>
    <p:extLst>
      <p:ext uri="{BB962C8B-B14F-4D97-AF65-F5344CB8AC3E}">
        <p14:creationId xmlns:p14="http://schemas.microsoft.com/office/powerpoint/2010/main" val="5288102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Nunito" panose="020B0604020202020204" pitchFamily="2" charset="0"/>
              </a:rPr>
              <a:t>About our resource centers – There are 4 of them. (similarities/differences)</a:t>
            </a:r>
            <a:endParaRPr lang="en-US"/>
          </a:p>
        </p:txBody>
      </p:sp>
      <p:sp>
        <p:nvSpPr>
          <p:cNvPr id="4" name="Slide Number Placeholder 3"/>
          <p:cNvSpPr>
            <a:spLocks noGrp="1"/>
          </p:cNvSpPr>
          <p:nvPr>
            <p:ph type="sldNum" sz="quarter" idx="5"/>
          </p:nvPr>
        </p:nvSpPr>
        <p:spPr/>
        <p:txBody>
          <a:bodyPr/>
          <a:lstStyle/>
          <a:p>
            <a:fld id="{A374D12E-EE0E-480D-8E23-6D918E7341BE}" type="slidenum">
              <a:rPr lang="en-US" smtClean="0"/>
              <a:t>4</a:t>
            </a:fld>
            <a:endParaRPr lang="en-US"/>
          </a:p>
        </p:txBody>
      </p:sp>
    </p:spTree>
    <p:extLst>
      <p:ext uri="{BB962C8B-B14F-4D97-AF65-F5344CB8AC3E}">
        <p14:creationId xmlns:p14="http://schemas.microsoft.com/office/powerpoint/2010/main" val="8169316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Carmichael Student Center, Kennesaw Campus</a:t>
            </a:r>
          </a:p>
          <a:p>
            <a:endParaRPr lang="en-US"/>
          </a:p>
          <a:p>
            <a:pPr algn="l"/>
            <a:r>
              <a:rPr lang="en-US" b="0" i="0">
                <a:solidFill>
                  <a:srgbClr val="000000"/>
                </a:solidFill>
                <a:effectLst/>
                <a:latin typeface="Nunito" pitchFamily="2" charset="0"/>
              </a:rPr>
              <a:t>The Global Village promotes global learning and understanding by providing programs and services that focus on intentional interaction between international and domestic </a:t>
            </a:r>
            <a:r>
              <a:rPr lang="en-US" b="0" i="0" err="1">
                <a:solidFill>
                  <a:srgbClr val="000000"/>
                </a:solidFill>
                <a:effectLst/>
                <a:latin typeface="Nunito" pitchFamily="2" charset="0"/>
              </a:rPr>
              <a:t>KSU</a:t>
            </a:r>
            <a:r>
              <a:rPr lang="en-US" b="0" i="0">
                <a:solidFill>
                  <a:srgbClr val="000000"/>
                </a:solidFill>
                <a:effectLst/>
                <a:latin typeface="Nunito" pitchFamily="2" charset="0"/>
              </a:rPr>
              <a:t> students, resulting in increased meaningful and impactful social and intercultural contacts, and the opportunity for all students to explore the ways in which internationalization and global learning affect and intersect with various other identities that students have.</a:t>
            </a:r>
          </a:p>
          <a:p>
            <a:pPr algn="l"/>
            <a:endParaRPr lang="en-US" b="0" i="0">
              <a:solidFill>
                <a:srgbClr val="000000"/>
              </a:solidFill>
              <a:effectLst/>
              <a:latin typeface="Nunito" pitchFamily="2" charset="0"/>
            </a:endParaRPr>
          </a:p>
          <a:p>
            <a:pPr algn="l"/>
            <a:r>
              <a:rPr lang="en-US" b="0" i="0">
                <a:solidFill>
                  <a:srgbClr val="000000"/>
                </a:solidFill>
                <a:effectLst/>
                <a:latin typeface="Nunito" pitchFamily="2" charset="0"/>
              </a:rPr>
              <a:t>The </a:t>
            </a:r>
            <a:r>
              <a:rPr lang="en-US" b="0" i="0" err="1">
                <a:solidFill>
                  <a:srgbClr val="000000"/>
                </a:solidFill>
                <a:effectLst/>
                <a:latin typeface="Nunito" pitchFamily="2" charset="0"/>
              </a:rPr>
              <a:t>GV</a:t>
            </a:r>
            <a:r>
              <a:rPr lang="en-US" b="0" i="0">
                <a:solidFill>
                  <a:srgbClr val="000000"/>
                </a:solidFill>
                <a:effectLst/>
                <a:latin typeface="Nunito" pitchFamily="2" charset="0"/>
              </a:rPr>
              <a:t> also provides students with leadership and cultural competence development opportunities, advocacy, guidance, out-of-class support in the form of academic intervention and educational programs and events, weekly workshops and discussions, networking and developing on- and off-campus partnerships, and personalized assistance.</a:t>
            </a:r>
          </a:p>
          <a:p>
            <a:endParaRPr lang="en-US"/>
          </a:p>
        </p:txBody>
      </p:sp>
      <p:sp>
        <p:nvSpPr>
          <p:cNvPr id="4" name="Slide Number Placeholder 3"/>
          <p:cNvSpPr>
            <a:spLocks noGrp="1"/>
          </p:cNvSpPr>
          <p:nvPr>
            <p:ph type="sldNum" sz="quarter" idx="5"/>
          </p:nvPr>
        </p:nvSpPr>
        <p:spPr/>
        <p:txBody>
          <a:bodyPr/>
          <a:lstStyle/>
          <a:p>
            <a:fld id="{AE7937DF-A443-4E4D-98CE-67AD6688306D}" type="slidenum">
              <a:rPr lang="en-US" smtClean="0"/>
              <a:t>5</a:t>
            </a:fld>
            <a:endParaRPr lang="en-US"/>
          </a:p>
        </p:txBody>
      </p:sp>
    </p:spTree>
    <p:extLst>
      <p:ext uri="{BB962C8B-B14F-4D97-AF65-F5344CB8AC3E}">
        <p14:creationId xmlns:p14="http://schemas.microsoft.com/office/powerpoint/2010/main" val="717899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Activity agreements – modify the Vegas rule to: “all the vulnerabilities and personal stories that are shared will remain in the confines of this safe space we are creating, and all of the learning we can and will take with us.”</a:t>
            </a:r>
          </a:p>
          <a:p>
            <a:r>
              <a:rPr lang="en-US"/>
              <a:t>We will create a safe space, free of judgement, but also of wokeness – go to sleep.</a:t>
            </a:r>
          </a:p>
          <a:p>
            <a:r>
              <a:rPr lang="en-US"/>
              <a:t>This only works if you participate!</a:t>
            </a:r>
          </a:p>
          <a:p>
            <a:r>
              <a:rPr lang="en-US"/>
              <a:t>The last one goes without saying.</a:t>
            </a:r>
          </a:p>
          <a:p>
            <a:endParaRPr lang="en-US"/>
          </a:p>
        </p:txBody>
      </p:sp>
      <p:sp>
        <p:nvSpPr>
          <p:cNvPr id="4" name="Slide Number Placeholder 3"/>
          <p:cNvSpPr>
            <a:spLocks noGrp="1"/>
          </p:cNvSpPr>
          <p:nvPr>
            <p:ph type="sldNum" sz="quarter" idx="5"/>
          </p:nvPr>
        </p:nvSpPr>
        <p:spPr/>
        <p:txBody>
          <a:bodyPr/>
          <a:lstStyle/>
          <a:p>
            <a:fld id="{A374D12E-EE0E-480D-8E23-6D918E7341BE}" type="slidenum">
              <a:rPr lang="en-US" smtClean="0"/>
              <a:t>6</a:t>
            </a:fld>
            <a:endParaRPr lang="en-US"/>
          </a:p>
        </p:txBody>
      </p:sp>
    </p:spTree>
    <p:extLst>
      <p:ext uri="{BB962C8B-B14F-4D97-AF65-F5344CB8AC3E}">
        <p14:creationId xmlns:p14="http://schemas.microsoft.com/office/powerpoint/2010/main" val="2239380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Introduce activity – I will introduce you to three different people by sharing with you five facts about each of them. I want you to tell me all that you know about the people based on the five facts.</a:t>
            </a:r>
          </a:p>
          <a:p>
            <a:r>
              <a:rPr lang="en-US"/>
              <a:t>Encourage students to share more as you go.</a:t>
            </a:r>
          </a:p>
        </p:txBody>
      </p:sp>
      <p:sp>
        <p:nvSpPr>
          <p:cNvPr id="4" name="Slide Number Placeholder 3"/>
          <p:cNvSpPr>
            <a:spLocks noGrp="1"/>
          </p:cNvSpPr>
          <p:nvPr>
            <p:ph type="sldNum" sz="quarter" idx="5"/>
          </p:nvPr>
        </p:nvSpPr>
        <p:spPr/>
        <p:txBody>
          <a:bodyPr/>
          <a:lstStyle/>
          <a:p>
            <a:fld id="{9CD8D58C-DE50-495F-9209-70891D7DAC17}" type="slidenum">
              <a:rPr lang="en-US" smtClean="0"/>
              <a:t>7</a:t>
            </a:fld>
            <a:endParaRPr lang="en-US"/>
          </a:p>
        </p:txBody>
      </p:sp>
    </p:spTree>
    <p:extLst>
      <p:ext uri="{BB962C8B-B14F-4D97-AF65-F5344CB8AC3E}">
        <p14:creationId xmlns:p14="http://schemas.microsoft.com/office/powerpoint/2010/main" val="840674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Change for yourself</a:t>
            </a:r>
          </a:p>
        </p:txBody>
      </p:sp>
      <p:sp>
        <p:nvSpPr>
          <p:cNvPr id="4" name="Slide Number Placeholder 3"/>
          <p:cNvSpPr>
            <a:spLocks noGrp="1"/>
          </p:cNvSpPr>
          <p:nvPr>
            <p:ph type="sldNum" sz="quarter" idx="5"/>
          </p:nvPr>
        </p:nvSpPr>
        <p:spPr/>
        <p:txBody>
          <a:bodyPr/>
          <a:lstStyle/>
          <a:p>
            <a:fld id="{9CD8D58C-DE50-495F-9209-70891D7DAC17}" type="slidenum">
              <a:rPr lang="en-US" smtClean="0"/>
              <a:t>8</a:t>
            </a:fld>
            <a:endParaRPr lang="en-US"/>
          </a:p>
        </p:txBody>
      </p:sp>
    </p:spTree>
    <p:extLst>
      <p:ext uri="{BB962C8B-B14F-4D97-AF65-F5344CB8AC3E}">
        <p14:creationId xmlns:p14="http://schemas.microsoft.com/office/powerpoint/2010/main" val="27634698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Change for yourself</a:t>
            </a:r>
          </a:p>
          <a:p>
            <a:endParaRPr lang="en-US"/>
          </a:p>
        </p:txBody>
      </p:sp>
      <p:sp>
        <p:nvSpPr>
          <p:cNvPr id="4" name="Slide Number Placeholder 3"/>
          <p:cNvSpPr>
            <a:spLocks noGrp="1"/>
          </p:cNvSpPr>
          <p:nvPr>
            <p:ph type="sldNum" sz="quarter" idx="5"/>
          </p:nvPr>
        </p:nvSpPr>
        <p:spPr/>
        <p:txBody>
          <a:bodyPr/>
          <a:lstStyle/>
          <a:p>
            <a:fld id="{9CD8D58C-DE50-495F-9209-70891D7DAC17}" type="slidenum">
              <a:rPr lang="en-US" smtClean="0"/>
              <a:t>9</a:t>
            </a:fld>
            <a:endParaRPr lang="en-US"/>
          </a:p>
        </p:txBody>
      </p:sp>
    </p:spTree>
    <p:extLst>
      <p:ext uri="{BB962C8B-B14F-4D97-AF65-F5344CB8AC3E}">
        <p14:creationId xmlns:p14="http://schemas.microsoft.com/office/powerpoint/2010/main" val="41630872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Change for yourself</a:t>
            </a:r>
          </a:p>
          <a:p>
            <a:endParaRPr lang="en-US"/>
          </a:p>
        </p:txBody>
      </p:sp>
      <p:sp>
        <p:nvSpPr>
          <p:cNvPr id="4" name="Slide Number Placeholder 3"/>
          <p:cNvSpPr>
            <a:spLocks noGrp="1"/>
          </p:cNvSpPr>
          <p:nvPr>
            <p:ph type="sldNum" sz="quarter" idx="5"/>
          </p:nvPr>
        </p:nvSpPr>
        <p:spPr/>
        <p:txBody>
          <a:bodyPr/>
          <a:lstStyle/>
          <a:p>
            <a:fld id="{9CD8D58C-DE50-495F-9209-70891D7DAC17}" type="slidenum">
              <a:rPr lang="en-US" smtClean="0"/>
              <a:t>10</a:t>
            </a:fld>
            <a:endParaRPr lang="en-US"/>
          </a:p>
        </p:txBody>
      </p:sp>
    </p:spTree>
    <p:extLst>
      <p:ext uri="{BB962C8B-B14F-4D97-AF65-F5344CB8AC3E}">
        <p14:creationId xmlns:p14="http://schemas.microsoft.com/office/powerpoint/2010/main" val="17809527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841772"/>
            <a:ext cx="6858000" cy="17907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F34A0D36-D9E4-E943-8D3F-D74CAF1FA28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21042014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Picture Placeholder 2"/>
          <p:cNvSpPr>
            <a:spLocks noGrp="1" noChangeAspect="1"/>
          </p:cNvSpPr>
          <p:nvPr>
            <p:ph type="pic" idx="1"/>
          </p:nvPr>
        </p:nvSpPr>
        <p:spPr>
          <a:xfrm>
            <a:off x="3887391" y="740569"/>
            <a:ext cx="4629150" cy="3655219"/>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4A0D36-D9E4-E943-8D3F-D74CAF1FA28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19463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A0D36-D9E4-E943-8D3F-D74CAF1FA28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14765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273844"/>
            <a:ext cx="1971675" cy="435887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273844"/>
            <a:ext cx="5800725" cy="435887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A0D36-D9E4-E943-8D3F-D74CAF1FA28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3346897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7"/>
        <p:cNvGrpSpPr/>
        <p:nvPr/>
      </p:nvGrpSpPr>
      <p:grpSpPr>
        <a:xfrm>
          <a:off x="0" y="0"/>
          <a:ext cx="0" cy="0"/>
          <a:chOff x="0" y="0"/>
          <a:chExt cx="0" cy="0"/>
        </a:xfrm>
      </p:grpSpPr>
      <p:sp>
        <p:nvSpPr>
          <p:cNvPr id="18" name="Google Shape;18;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19" name="Google Shape;19;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20" name="Google Shape;20;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extLst>
      <p:ext uri="{BB962C8B-B14F-4D97-AF65-F5344CB8AC3E}">
        <p14:creationId xmlns:p14="http://schemas.microsoft.com/office/powerpoint/2010/main" val="24578375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lgn="ctr">
              <a:defRPr sz="2850">
                <a:solidFill>
                  <a:srgbClr val="262626"/>
                </a:solidFill>
              </a:defRPr>
            </a:lvl1pPr>
          </a:lstStyle>
          <a:p>
            <a:r>
              <a:rPr lang="en-US"/>
              <a:t>Click to edit Master title style</a:t>
            </a:r>
            <a:endParaRPr lang="en-US" dirty="0"/>
          </a:p>
        </p:txBody>
      </p:sp>
      <p:sp>
        <p:nvSpPr>
          <p:cNvPr id="3" name="Subtitle 2"/>
          <p:cNvSpPr>
            <a:spLocks noGrp="1"/>
          </p:cNvSpPr>
          <p:nvPr>
            <p:ph type="subTitle" idx="1"/>
          </p:nvPr>
        </p:nvSpPr>
        <p:spPr>
          <a:xfrm>
            <a:off x="2021396" y="3264408"/>
            <a:ext cx="5101209" cy="929921"/>
          </a:xfrm>
          <a:noFill/>
        </p:spPr>
        <p:txBody>
          <a:bodyPr>
            <a:normAutofit/>
          </a:bodyPr>
          <a:lstStyle>
            <a:lvl1pPr marL="0" indent="0" algn="ctr">
              <a:buNone/>
              <a:defRPr sz="1500">
                <a:solidFill>
                  <a:schemeClr val="tx1">
                    <a:lumMod val="75000"/>
                    <a:lumOff val="25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C43A76A3-ADC8-4477-8FC1-B9DD55D84908}" type="datetime1">
              <a:rPr lang="en-US" smtClean="0"/>
              <a:t>11/4/21</a:t>
            </a:fld>
            <a:endParaRPr lang="en-US" dirty="0"/>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47434-7036-48DB-A148-6B3D8EE75CDA}" type="slidenum">
              <a:rPr lang="en-US" smtClean="0"/>
              <a:t>‹#›</a:t>
            </a:fld>
            <a:endParaRPr lang="en-US" dirty="0"/>
          </a:p>
        </p:txBody>
      </p:sp>
    </p:spTree>
    <p:extLst>
      <p:ext uri="{BB962C8B-B14F-4D97-AF65-F5344CB8AC3E}">
        <p14:creationId xmlns:p14="http://schemas.microsoft.com/office/powerpoint/2010/main" val="2166801703"/>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E7F49BE-398D-479A-8A7E-5DDBCA61EDCB}" type="datetime1">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42652859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200150" y="1790058"/>
            <a:ext cx="6743700" cy="1234440"/>
          </a:xfrm>
          <a:solidFill>
            <a:srgbClr val="FFFFFF"/>
          </a:solidFill>
          <a:ln w="38100">
            <a:solidFill>
              <a:srgbClr val="404040"/>
            </a:solidFill>
          </a:ln>
        </p:spPr>
        <p:txBody>
          <a:bodyPr lIns="274320" rIns="274320" anchor="ctr" anchorCtr="1">
            <a:normAutofit/>
          </a:bodyPr>
          <a:lstStyle>
            <a:lvl1pPr>
              <a:defRPr sz="2850">
                <a:solidFill>
                  <a:srgbClr val="262626"/>
                </a:solidFill>
              </a:defRPr>
            </a:lvl1pPr>
          </a:lstStyle>
          <a:p>
            <a:r>
              <a:rPr lang="en-US"/>
              <a:t>Click to edit Master title style</a:t>
            </a:r>
            <a:endParaRPr lang="en-US" dirty="0"/>
          </a:p>
        </p:txBody>
      </p:sp>
      <p:sp>
        <p:nvSpPr>
          <p:cNvPr id="3" name="Text Placeholder 2"/>
          <p:cNvSpPr>
            <a:spLocks noGrp="1"/>
          </p:cNvSpPr>
          <p:nvPr>
            <p:ph type="body" idx="1"/>
          </p:nvPr>
        </p:nvSpPr>
        <p:spPr>
          <a:xfrm>
            <a:off x="2021396" y="3264349"/>
            <a:ext cx="5101209" cy="948812"/>
          </a:xfrm>
        </p:spPr>
        <p:txBody>
          <a:bodyPr anchor="t" anchorCtr="1">
            <a:normAutofit/>
          </a:bodyPr>
          <a:lstStyle>
            <a:lvl1pPr marL="0" indent="0">
              <a:buNone/>
              <a:defRPr sz="15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CD0C193-4974-4A1F-9C63-07D595E30D66}" type="datetime1">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2153274440"/>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86434" y="1978533"/>
            <a:ext cx="3203828"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3737" y="1978533"/>
            <a:ext cx="3202685" cy="23264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p:cNvSpPr>
            <a:spLocks noGrp="1"/>
          </p:cNvSpPr>
          <p:nvPr>
            <p:ph type="dt" sz="half" idx="10"/>
          </p:nvPr>
        </p:nvSpPr>
        <p:spPr/>
        <p:txBody>
          <a:bodyPr/>
          <a:lstStyle/>
          <a:p>
            <a:fld id="{701AA87F-28D4-4BF0-B81F-877A89DFD5AC}" type="datetime1">
              <a:rPr lang="en-US" smtClean="0"/>
              <a:t>11/4/21</a:t>
            </a:fld>
            <a:endParaRPr lang="en-US"/>
          </a:p>
        </p:txBody>
      </p:sp>
      <p:sp>
        <p:nvSpPr>
          <p:cNvPr id="9" name="Footer Placeholder 8"/>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77497083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8757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1187577" y="2357438"/>
            <a:ext cx="3202686" cy="19475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Content Placeholder 5"/>
          <p:cNvSpPr>
            <a:spLocks noGrp="1"/>
          </p:cNvSpPr>
          <p:nvPr>
            <p:ph sz="quarter" idx="4"/>
          </p:nvPr>
        </p:nvSpPr>
        <p:spPr>
          <a:xfrm>
            <a:off x="4753737" y="2357438"/>
            <a:ext cx="3190113" cy="1947582"/>
          </a:xfrm>
        </p:spPr>
        <p:txBody>
          <a:bodyPr/>
          <a:lstStyle>
            <a:lvl5pP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Text Placeholder 4"/>
          <p:cNvSpPr>
            <a:spLocks noGrp="1"/>
          </p:cNvSpPr>
          <p:nvPr>
            <p:ph type="body" sz="quarter" idx="13"/>
          </p:nvPr>
        </p:nvSpPr>
        <p:spPr>
          <a:xfrm>
            <a:off x="4753737" y="1735075"/>
            <a:ext cx="3202686" cy="528065"/>
          </a:xfrm>
        </p:spPr>
        <p:txBody>
          <a:bodyPr anchor="b" anchorCtr="1">
            <a:normAutofit/>
          </a:bodyPr>
          <a:lstStyle>
            <a:lvl1pPr marL="0" indent="0" algn="ctr">
              <a:buNone/>
              <a:defRPr sz="1425" b="0" cap="all" spc="75" baseline="0">
                <a:solidFill>
                  <a:schemeClr val="accent2">
                    <a:lumMod val="75000"/>
                  </a:schemeClr>
                </a:solidFill>
              </a:defRPr>
            </a:lvl1pPr>
            <a:lvl2pPr marL="342900" indent="0">
              <a:buNone/>
              <a:defRPr sz="1425"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7" name="Date Placeholder 6"/>
          <p:cNvSpPr>
            <a:spLocks noGrp="1"/>
          </p:cNvSpPr>
          <p:nvPr>
            <p:ph type="dt" sz="half" idx="10"/>
          </p:nvPr>
        </p:nvSpPr>
        <p:spPr/>
        <p:txBody>
          <a:bodyPr/>
          <a:lstStyle/>
          <a:p>
            <a:fld id="{4A8D24A4-5FEC-4062-8995-EB21925B3B40}" type="datetime1">
              <a:rPr lang="en-US" smtClean="0"/>
              <a:t>11/4/21</a:t>
            </a:fld>
            <a:endParaRPr lang="en-US" sz="750" dirty="0"/>
          </a:p>
        </p:txBody>
      </p:sp>
      <p:sp>
        <p:nvSpPr>
          <p:cNvPr id="8" name="Footer Placeholder 7"/>
          <p:cNvSpPr>
            <a:spLocks noGrp="1"/>
          </p:cNvSpPr>
          <p:nvPr>
            <p:ph type="ftr" sz="quarter" idx="11"/>
          </p:nvPr>
        </p:nvSpPr>
        <p:spPr/>
        <p:txBody>
          <a:bodyPr/>
          <a:lstStyle/>
          <a:p>
            <a:endParaRPr lang="en-US" sz="750"/>
          </a:p>
        </p:txBody>
      </p:sp>
      <p:sp>
        <p:nvSpPr>
          <p:cNvPr id="9" name="Slide Number Placeholder 8"/>
          <p:cNvSpPr>
            <a:spLocks noGrp="1"/>
          </p:cNvSpPr>
          <p:nvPr>
            <p:ph type="sldNum" sz="quarter" idx="12"/>
          </p:nvPr>
        </p:nvSpPr>
        <p:spPr/>
        <p:txBody>
          <a:bodyPr/>
          <a:lstStyle/>
          <a:p>
            <a:fld id="{35747434-7036-48DB-A148-6B3D8EE75CDA}" type="slidenum">
              <a:rPr lang="en-US" smtClean="0"/>
              <a:pPr/>
              <a:t>‹#›</a:t>
            </a:fld>
            <a:endParaRPr lang="en-US" sz="750" dirty="0"/>
          </a:p>
        </p:txBody>
      </p:sp>
      <p:sp>
        <p:nvSpPr>
          <p:cNvPr id="10" name="Title 9"/>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975583919"/>
      </p:ext>
    </p:extLst>
  </p:cSld>
  <p:clrMapOvr>
    <a:masterClrMapping/>
  </p:clrMapOvr>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7AF6CA6-7293-4AA2-A0E0-A3BF4416E786}" type="datetime1">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9832957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34A0D36-D9E4-E943-8D3F-D74CAF1FA28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128504346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D87016-7BCD-46FB-8EE3-AB6C369108B4}" type="datetime1">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050223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6" name="Rectangle 25"/>
          <p:cNvSpPr/>
          <p:nvPr/>
        </p:nvSpPr>
        <p:spPr>
          <a:xfrm>
            <a:off x="0" y="0"/>
            <a:ext cx="4572000"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3504" y="1682871"/>
            <a:ext cx="3364992" cy="856123"/>
          </a:xfrm>
          <a:solidFill>
            <a:srgbClr val="FFFFFF"/>
          </a:solidFill>
          <a:ln>
            <a:solidFill>
              <a:srgbClr val="404040"/>
            </a:solidFill>
          </a:ln>
        </p:spPr>
        <p:txBody>
          <a:bodyPr anchor="ctr" anchorCtr="1">
            <a:normAutofit/>
          </a:bodyPr>
          <a:lstStyle>
            <a:lvl1pPr>
              <a:defRPr sz="1650">
                <a:solidFill>
                  <a:srgbClr val="262626"/>
                </a:solidFill>
              </a:defRPr>
            </a:lvl1pPr>
          </a:lstStyle>
          <a:p>
            <a:r>
              <a:rPr lang="en-US"/>
              <a:t>Click to edit Master title style</a:t>
            </a:r>
            <a:endParaRPr lang="en-US" dirty="0"/>
          </a:p>
        </p:txBody>
      </p:sp>
      <p:sp>
        <p:nvSpPr>
          <p:cNvPr id="3" name="Content Placeholder 2"/>
          <p:cNvSpPr>
            <a:spLocks noGrp="1"/>
          </p:cNvSpPr>
          <p:nvPr>
            <p:ph idx="1"/>
          </p:nvPr>
        </p:nvSpPr>
        <p:spPr>
          <a:xfrm>
            <a:off x="5052060" y="603504"/>
            <a:ext cx="3611880" cy="3936492"/>
          </a:xfrm>
        </p:spPr>
        <p:txBody>
          <a:bodyPr>
            <a:normAutofit/>
          </a:bodyPr>
          <a:lstStyle>
            <a:lvl1pPr>
              <a:defRPr sz="1425">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6676" y="2662439"/>
            <a:ext cx="2846070" cy="1645527"/>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9" name="Date Placeholder 8"/>
          <p:cNvSpPr>
            <a:spLocks noGrp="1"/>
          </p:cNvSpPr>
          <p:nvPr>
            <p:ph type="dt" sz="half" idx="10"/>
          </p:nvPr>
        </p:nvSpPr>
        <p:spPr/>
        <p:txBody>
          <a:bodyPr/>
          <a:lstStyle/>
          <a:p>
            <a:fld id="{A1547011-1FFC-4EF8-9A2E-53B4AD2ADBD4}" type="datetime1">
              <a:rPr lang="en-US" smtClean="0"/>
              <a:t>11/4/21</a:t>
            </a:fld>
            <a:endParaRPr lang="en-US"/>
          </a:p>
        </p:txBody>
      </p:sp>
      <p:sp>
        <p:nvSpPr>
          <p:cNvPr id="10" name="Footer Placeholder 9"/>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1" name="Slide Number Placeholder 10"/>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2564697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8" name="Rectangle 17"/>
          <p:cNvSpPr/>
          <p:nvPr/>
        </p:nvSpPr>
        <p:spPr>
          <a:xfrm>
            <a:off x="1" y="0"/>
            <a:ext cx="4571999" cy="51435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06392" y="1682871"/>
            <a:ext cx="3371249" cy="850980"/>
          </a:xfrm>
          <a:solidFill>
            <a:srgbClr val="FFFFFF"/>
          </a:solidFill>
          <a:ln>
            <a:solidFill>
              <a:srgbClr val="404040"/>
            </a:solidFill>
          </a:ln>
        </p:spPr>
        <p:txBody>
          <a:bodyPr anchor="ctr" anchorCtr="1">
            <a:noAutofit/>
          </a:bodyPr>
          <a:lstStyle>
            <a:lvl1pPr>
              <a:defRPr sz="1650">
                <a:solidFill>
                  <a:srgbClr val="262626"/>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572000" y="0"/>
            <a:ext cx="4576573" cy="5143500"/>
          </a:xfrm>
          <a:solidFill>
            <a:schemeClr val="bg1">
              <a:lumMod val="75000"/>
            </a:schemeClr>
          </a:solidFill>
        </p:spPr>
        <p:txBody>
          <a:bodyPr anchor="t"/>
          <a:lstStyle>
            <a:lvl1pPr marL="0" indent="0">
              <a:buNone/>
              <a:defRPr sz="2400">
                <a:solidFill>
                  <a:schemeClr val="bg1">
                    <a:lumMod val="85000"/>
                    <a:lumOff val="15000"/>
                  </a:schemeClr>
                </a:solidFill>
              </a:defRPr>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836676" y="2662439"/>
            <a:ext cx="2846070" cy="1645528"/>
          </a:xfrm>
        </p:spPr>
        <p:txBody>
          <a:bodyPr anchor="t" anchorCtr="1">
            <a:normAutofit/>
          </a:bodyPr>
          <a:lstStyle>
            <a:lvl1pPr marL="0" indent="0" algn="ctr">
              <a:buNone/>
              <a:defRPr sz="1125">
                <a:solidFill>
                  <a:srgbClr val="FFFFFF"/>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8" name="Date Placeholder 7"/>
          <p:cNvSpPr>
            <a:spLocks noGrp="1"/>
          </p:cNvSpPr>
          <p:nvPr>
            <p:ph type="dt" sz="half" idx="10"/>
          </p:nvPr>
        </p:nvSpPr>
        <p:spPr/>
        <p:txBody>
          <a:bodyPr/>
          <a:lstStyle>
            <a:lvl1pPr>
              <a:defRPr>
                <a:solidFill>
                  <a:srgbClr val="FFFFFF"/>
                </a:solidFill>
                <a:effectLst>
                  <a:outerShdw blurRad="50800" dist="38100" dir="2700000" algn="tl" rotWithShape="0">
                    <a:prstClr val="black">
                      <a:alpha val="43000"/>
                    </a:prstClr>
                  </a:outerShdw>
                </a:effectLst>
              </a:defRPr>
            </a:lvl1pPr>
          </a:lstStyle>
          <a:p>
            <a:fld id="{9562EB47-45B4-4EF5-A743-B4885DD2F060}" type="datetime1">
              <a:rPr lang="en-US" smtClean="0"/>
              <a:t>11/4/21</a:t>
            </a:fld>
            <a:endParaRPr lang="en-US"/>
          </a:p>
        </p:txBody>
      </p:sp>
      <p:sp>
        <p:nvSpPr>
          <p:cNvPr id="9" name="Footer Placeholder 8"/>
          <p:cNvSpPr>
            <a:spLocks noGrp="1"/>
          </p:cNvSpPr>
          <p:nvPr>
            <p:ph type="ftr" sz="quarter" idx="11"/>
          </p:nvPr>
        </p:nvSpPr>
        <p:spPr>
          <a:xfrm>
            <a:off x="603504" y="4677156"/>
            <a:ext cx="3843598" cy="240030"/>
          </a:xfrm>
        </p:spPr>
        <p:txBody>
          <a:bodyPr/>
          <a:lstStyle>
            <a:lvl1pPr>
              <a:defRPr>
                <a:solidFill>
                  <a:srgbClr val="FFFFFF">
                    <a:alpha val="70000"/>
                  </a:srgbClr>
                </a:solidFill>
              </a:defRPr>
            </a:lvl1pPr>
          </a:lstStyle>
          <a:p>
            <a:endParaRPr lang="en-US"/>
          </a:p>
        </p:txBody>
      </p:sp>
      <p:sp>
        <p:nvSpPr>
          <p:cNvPr id="10" name="Slide Number Placeholder 9"/>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1812454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6762538-DC4D-4667-96E5-B3278DDF8B12}" type="datetime1">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28385434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89834" y="702945"/>
            <a:ext cx="973956" cy="373761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673352" y="702945"/>
            <a:ext cx="4648867" cy="373761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5880548-5C08-4BE3-B63E-F2BB63B0B00C}" type="datetime1">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5747434-7036-48DB-A148-6B3D8EE75CDA}" type="slidenum">
              <a:rPr lang="en-US" smtClean="0"/>
              <a:t>‹#›</a:t>
            </a:fld>
            <a:endParaRPr lang="en-US"/>
          </a:p>
        </p:txBody>
      </p:sp>
    </p:spTree>
    <p:extLst>
      <p:ext uri="{BB962C8B-B14F-4D97-AF65-F5344CB8AC3E}">
        <p14:creationId xmlns:p14="http://schemas.microsoft.com/office/powerpoint/2010/main" val="39116412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282304"/>
            <a:ext cx="7886700" cy="2139553"/>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34A0D36-D9E4-E943-8D3F-D74CAF1FA28F}" type="datetimeFigureOut">
              <a:rPr lang="en-US" smtClean="0"/>
              <a:t>11/4/21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1434637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369219"/>
            <a:ext cx="3886200" cy="32635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34A0D36-D9E4-E943-8D3F-D74CAF1FA28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14088301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273844"/>
            <a:ext cx="7886700" cy="994172"/>
          </a:xfrm>
        </p:spPr>
        <p:txBody>
          <a:bodyPr/>
          <a:lstStyle/>
          <a:p>
            <a:r>
              <a:rPr lang="en-US"/>
              <a:t>Click to edit Master title style</a:t>
            </a:r>
          </a:p>
        </p:txBody>
      </p:sp>
      <p:sp>
        <p:nvSpPr>
          <p:cNvPr id="3" name="Text Placeholder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1878806"/>
            <a:ext cx="3868340"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1878806"/>
            <a:ext cx="3887391" cy="276344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34A0D36-D9E4-E943-8D3F-D74CAF1FA28F}" type="datetimeFigureOut">
              <a:rPr lang="en-US" smtClean="0"/>
              <a:t>11/4/21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6539980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34A0D36-D9E4-E943-8D3F-D74CAF1FA28F}" type="datetimeFigureOut">
              <a:rPr lang="en-US" smtClean="0"/>
              <a:t>11/4/21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8322122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A0D36-D9E4-E943-8D3F-D74CAF1FA28F}"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2417441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34A0D36-D9E4-E943-8D3F-D74CAF1FA28F}" type="datetimeFigureOut">
              <a:rPr lang="en-US" smtClean="0"/>
              <a:t>11/4/21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27806422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342900"/>
            <a:ext cx="2949178" cy="120015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F34A0D36-D9E4-E943-8D3F-D74CAF1FA28F}" type="datetimeFigureOut">
              <a:rPr lang="en-US" smtClean="0"/>
              <a:t>11/4/21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BF0AC56-E01A-F74D-9010-B0A5DC26A503}" type="slidenum">
              <a:rPr lang="en-US" smtClean="0"/>
              <a:t>‹#›</a:t>
            </a:fld>
            <a:endParaRPr lang="en-US"/>
          </a:p>
        </p:txBody>
      </p:sp>
    </p:spTree>
    <p:extLst>
      <p:ext uri="{BB962C8B-B14F-4D97-AF65-F5344CB8AC3E}">
        <p14:creationId xmlns:p14="http://schemas.microsoft.com/office/powerpoint/2010/main" val="3270327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936311"/>
            <a:ext cx="2057400" cy="142835"/>
          </a:xfrm>
          <a:prstGeom prst="rect">
            <a:avLst/>
          </a:prstGeom>
        </p:spPr>
        <p:txBody>
          <a:bodyPr vert="horz" lIns="91440" tIns="45720" rIns="91440" bIns="45720" rtlCol="0" anchor="ctr"/>
          <a:lstStyle>
            <a:lvl1pPr algn="l">
              <a:defRPr sz="800">
                <a:solidFill>
                  <a:schemeClr val="tx1">
                    <a:tint val="75000"/>
                  </a:schemeClr>
                </a:solidFill>
              </a:defRPr>
            </a:lvl1pPr>
          </a:lstStyle>
          <a:p>
            <a:fld id="{F34A0D36-D9E4-E943-8D3F-D74CAF1FA28F}" type="datetimeFigureOut">
              <a:rPr lang="en-US" smtClean="0"/>
              <a:pPr/>
              <a:t>11/4/21</a:t>
            </a:fld>
            <a:endParaRPr lang="en-US"/>
          </a:p>
        </p:txBody>
      </p:sp>
      <p:sp>
        <p:nvSpPr>
          <p:cNvPr id="5" name="Footer Placeholder 4"/>
          <p:cNvSpPr>
            <a:spLocks noGrp="1"/>
          </p:cNvSpPr>
          <p:nvPr>
            <p:ph type="ftr" sz="quarter" idx="3"/>
          </p:nvPr>
        </p:nvSpPr>
        <p:spPr>
          <a:xfrm>
            <a:off x="3028950" y="4936311"/>
            <a:ext cx="3086100" cy="142835"/>
          </a:xfrm>
          <a:prstGeom prst="rect">
            <a:avLst/>
          </a:prstGeom>
        </p:spPr>
        <p:txBody>
          <a:bodyPr vert="horz" lIns="91440" tIns="45720" rIns="91440" bIns="45720" rtlCol="0" anchor="ctr"/>
          <a:lstStyle>
            <a:lvl1pPr algn="ctr">
              <a:defRPr sz="8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936311"/>
            <a:ext cx="2057400" cy="142835"/>
          </a:xfrm>
          <a:prstGeom prst="rect">
            <a:avLst/>
          </a:prstGeom>
        </p:spPr>
        <p:txBody>
          <a:bodyPr vert="horz" lIns="91440" tIns="45720" rIns="91440" bIns="45720" rtlCol="0" anchor="ctr"/>
          <a:lstStyle>
            <a:lvl1pPr algn="r">
              <a:defRPr sz="800">
                <a:solidFill>
                  <a:schemeClr val="tx1">
                    <a:tint val="75000"/>
                  </a:schemeClr>
                </a:solidFill>
              </a:defRPr>
            </a:lvl1pPr>
          </a:lstStyle>
          <a:p>
            <a:fld id="{9BF0AC56-E01A-F74D-9010-B0A5DC26A503}" type="slidenum">
              <a:rPr lang="en-US" smtClean="0"/>
              <a:pPr/>
              <a:t>‹#›</a:t>
            </a:fld>
            <a:endParaRPr lang="en-US"/>
          </a:p>
        </p:txBody>
      </p:sp>
    </p:spTree>
    <p:extLst>
      <p:ext uri="{BB962C8B-B14F-4D97-AF65-F5344CB8AC3E}">
        <p14:creationId xmlns:p14="http://schemas.microsoft.com/office/powerpoint/2010/main" val="1848654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 id="2147483673" r:id="rId13"/>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1673352" y="723519"/>
            <a:ext cx="5797296" cy="89154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673352" y="1978534"/>
            <a:ext cx="5797296" cy="232648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866072" y="4679112"/>
            <a:ext cx="2065310" cy="242976"/>
          </a:xfrm>
          <a:prstGeom prst="rect">
            <a:avLst/>
          </a:prstGeom>
        </p:spPr>
        <p:txBody>
          <a:bodyPr vert="horz" lIns="91440" tIns="45720" rIns="91440" bIns="45720" rtlCol="0" anchor="ctr"/>
          <a:lstStyle>
            <a:lvl1pPr algn="r">
              <a:defRPr sz="788">
                <a:solidFill>
                  <a:schemeClr val="tx1">
                    <a:alpha val="70000"/>
                  </a:schemeClr>
                </a:solidFill>
              </a:defRPr>
            </a:lvl1pPr>
          </a:lstStyle>
          <a:p>
            <a:fld id="{4A8D24A4-5FEC-4062-8995-EB21925B3B40}" type="datetime1">
              <a:rPr lang="en-US" smtClean="0"/>
              <a:t>11/4/21</a:t>
            </a:fld>
            <a:endParaRPr lang="en-US" sz="750" dirty="0"/>
          </a:p>
        </p:txBody>
      </p:sp>
      <p:sp>
        <p:nvSpPr>
          <p:cNvPr id="5" name="Footer Placeholder 4"/>
          <p:cNvSpPr>
            <a:spLocks noGrp="1"/>
          </p:cNvSpPr>
          <p:nvPr>
            <p:ph type="ftr" sz="quarter" idx="3"/>
          </p:nvPr>
        </p:nvSpPr>
        <p:spPr>
          <a:xfrm>
            <a:off x="1200150" y="4677156"/>
            <a:ext cx="4425892" cy="240030"/>
          </a:xfrm>
          <a:prstGeom prst="rect">
            <a:avLst/>
          </a:prstGeom>
        </p:spPr>
        <p:txBody>
          <a:bodyPr vert="horz" lIns="91440" tIns="45720" rIns="91440" bIns="45720" rtlCol="0" anchor="ctr"/>
          <a:lstStyle>
            <a:lvl1pPr algn="l">
              <a:defRPr sz="788">
                <a:solidFill>
                  <a:schemeClr val="tx1">
                    <a:alpha val="70000"/>
                  </a:schemeClr>
                </a:solidFill>
              </a:defRPr>
            </a:lvl1pPr>
          </a:lstStyle>
          <a:p>
            <a:endParaRPr lang="en-US" sz="750"/>
          </a:p>
        </p:txBody>
      </p:sp>
      <p:sp>
        <p:nvSpPr>
          <p:cNvPr id="6" name="Slide Number Placeholder 5"/>
          <p:cNvSpPr>
            <a:spLocks noGrp="1"/>
          </p:cNvSpPr>
          <p:nvPr>
            <p:ph type="sldNum" sz="quarter" idx="4"/>
          </p:nvPr>
        </p:nvSpPr>
        <p:spPr>
          <a:xfrm>
            <a:off x="8069192" y="4663440"/>
            <a:ext cx="274320" cy="274320"/>
          </a:xfrm>
          <a:prstGeom prst="ellipse">
            <a:avLst/>
          </a:prstGeom>
          <a:solidFill>
            <a:srgbClr val="1D1D1D">
              <a:alpha val="70000"/>
            </a:srgbClr>
          </a:solidFill>
        </p:spPr>
        <p:txBody>
          <a:bodyPr vert="horz" lIns="18288" tIns="45720" rIns="18288" bIns="45720" rtlCol="0" anchor="ctr">
            <a:noAutofit/>
          </a:bodyPr>
          <a:lstStyle>
            <a:lvl1pPr algn="ctr">
              <a:defRPr sz="825" spc="0" baseline="0">
                <a:solidFill>
                  <a:srgbClr val="FFFFFF"/>
                </a:solidFill>
              </a:defRPr>
            </a:lvl1pPr>
          </a:lstStyle>
          <a:p>
            <a:fld id="{35747434-7036-48DB-A148-6B3D8EE75CDA}" type="slidenum">
              <a:rPr lang="en-US" smtClean="0"/>
              <a:pPr/>
              <a:t>‹#›</a:t>
            </a:fld>
            <a:endParaRPr lang="en-US" sz="750" dirty="0"/>
          </a:p>
        </p:txBody>
      </p:sp>
    </p:spTree>
    <p:extLst>
      <p:ext uri="{BB962C8B-B14F-4D97-AF65-F5344CB8AC3E}">
        <p14:creationId xmlns:p14="http://schemas.microsoft.com/office/powerpoint/2010/main" val="36421991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dt="0"/>
  <p:txStyles>
    <p:titleStyle>
      <a:lvl1pPr algn="ctr" defTabSz="685800" rtl="0" eaLnBrk="1" latinLnBrk="0" hangingPunct="1">
        <a:lnSpc>
          <a:spcPct val="90000"/>
        </a:lnSpc>
        <a:spcBef>
          <a:spcPct val="0"/>
        </a:spcBef>
        <a:buNone/>
        <a:defRPr sz="2100" kern="1200" cap="all" spc="150" baseline="0">
          <a:solidFill>
            <a:srgbClr val="262626"/>
          </a:solidFill>
          <a:latin typeface="+mj-lt"/>
          <a:ea typeface="+mj-ea"/>
          <a:cs typeface="+mj-cs"/>
        </a:defRPr>
      </a:lvl1pPr>
    </p:titleStyle>
    <p:bodyStyle>
      <a:lvl1pPr marL="171450" indent="-171450" algn="l" defTabSz="685800" rtl="0" eaLnBrk="1" latinLnBrk="0" hangingPunct="1">
        <a:lnSpc>
          <a:spcPct val="100000"/>
        </a:lnSpc>
        <a:spcBef>
          <a:spcPts val="750"/>
        </a:spcBef>
        <a:buClr>
          <a:schemeClr val="accent2"/>
        </a:buClr>
        <a:buFont typeface="Arial" panose="020B0604020202020204" pitchFamily="34" charset="0"/>
        <a:buChar char="•"/>
        <a:defRPr sz="1350" kern="1200">
          <a:solidFill>
            <a:schemeClr val="tx1">
              <a:lumMod val="85000"/>
              <a:lumOff val="15000"/>
            </a:schemeClr>
          </a:solidFill>
          <a:latin typeface="+mn-lt"/>
          <a:ea typeface="+mn-ea"/>
          <a:cs typeface="+mn-cs"/>
        </a:defRPr>
      </a:lvl1pPr>
      <a:lvl2pPr marL="3429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2pPr>
      <a:lvl3pPr marL="5143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3pPr>
      <a:lvl4pPr marL="68580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4pPr>
      <a:lvl5pPr marL="857250"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984647"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6pPr>
      <a:lvl7pPr marL="1113235"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a:solidFill>
            <a:schemeClr val="tx1"/>
          </a:solidFill>
          <a:latin typeface="+mn-lt"/>
          <a:ea typeface="+mn-ea"/>
          <a:cs typeface="+mn-cs"/>
        </a:defRPr>
      </a:lvl7pPr>
      <a:lvl8pPr marL="1243013"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8pPr>
      <a:lvl9pPr marL="1412081" indent="-171450" algn="l" defTabSz="685800" rtl="0" eaLnBrk="1" latinLnBrk="0" hangingPunct="1">
        <a:lnSpc>
          <a:spcPct val="100000"/>
        </a:lnSpc>
        <a:spcBef>
          <a:spcPts val="750"/>
        </a:spcBef>
        <a:buClr>
          <a:schemeClr val="accent2"/>
        </a:buClr>
        <a:buFont typeface="Arial" panose="020B0604020202020204" pitchFamily="34" charset="0"/>
        <a:buChar char="•"/>
        <a:defRPr sz="1200" kern="1200" baseline="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mailto:Talviar@kennesaw.edu" TargetMode="External"/><Relationship Id="rId2" Type="http://schemas.openxmlformats.org/officeDocument/2006/relationships/notesSlide" Target="../notesSlides/notesSlide19.xml"/><Relationship Id="rId1" Type="http://schemas.openxmlformats.org/officeDocument/2006/relationships/slideLayout" Target="../slideLayouts/slideLayout13.xml"/><Relationship Id="rId5" Type="http://schemas.openxmlformats.org/officeDocument/2006/relationships/hyperlink" Target="mailto:Kgaylor3@kennesaw.edu" TargetMode="External"/><Relationship Id="rId4" Type="http://schemas.openxmlformats.org/officeDocument/2006/relationships/hyperlink" Target="mailto:Maraujo@kennesaw.edu"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jpe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hyperlink" Target="http://epitemnein-epitomic.blogspot.com/2012/06/3-pillars-of-early-proverbs.html"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8.xml"/><Relationship Id="rId4" Type="http://schemas.openxmlformats.org/officeDocument/2006/relationships/hyperlink" Target="http://gabriela.green/11-buddha-quotes-can-change-life/"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hyperlink" Target="http://gabriela.green/11-buddha-quotes-can-change-life/"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hyperlink" Target="https://commons.wikimedia.org/wiki/File:Icon_of_three_people_in_different_shades_of_grey.sv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descr="A web of dots connected">
            <a:extLst>
              <a:ext uri="{FF2B5EF4-FFF2-40B4-BE49-F238E27FC236}">
                <a16:creationId xmlns:a16="http://schemas.microsoft.com/office/drawing/2014/main" id="{30C83470-07B2-42F0-8F59-00ADB5856D65}"/>
              </a:ext>
            </a:extLst>
          </p:cNvPr>
          <p:cNvPicPr>
            <a:picLocks noChangeAspect="1"/>
          </p:cNvPicPr>
          <p:nvPr/>
        </p:nvPicPr>
        <p:blipFill rotWithShape="1">
          <a:blip r:embed="rId2"/>
          <a:srcRect l="20333" r="112" b="1"/>
          <a:stretch/>
        </p:blipFill>
        <p:spPr>
          <a:xfrm>
            <a:off x="15" y="7"/>
            <a:ext cx="9143985" cy="5143493"/>
          </a:xfrm>
          <a:prstGeom prst="rect">
            <a:avLst/>
          </a:prstGeom>
        </p:spPr>
      </p:pic>
      <p:sp>
        <p:nvSpPr>
          <p:cNvPr id="2" name="Title 1">
            <a:extLst>
              <a:ext uri="{FF2B5EF4-FFF2-40B4-BE49-F238E27FC236}">
                <a16:creationId xmlns:a16="http://schemas.microsoft.com/office/drawing/2014/main" id="{8BB16606-A9F4-CB4B-A853-8C838D3A6307}"/>
              </a:ext>
            </a:extLst>
          </p:cNvPr>
          <p:cNvSpPr>
            <a:spLocks noGrp="1"/>
          </p:cNvSpPr>
          <p:nvPr>
            <p:ph type="ctrTitle"/>
          </p:nvPr>
        </p:nvSpPr>
        <p:spPr>
          <a:xfrm>
            <a:off x="551420" y="605011"/>
            <a:ext cx="6743700" cy="1234440"/>
          </a:xfrm>
          <a:solidFill>
            <a:srgbClr val="4A5355"/>
          </a:solidFill>
          <a:ln w="38100" cap="sq">
            <a:solidFill>
              <a:schemeClr val="tx1"/>
            </a:solidFill>
            <a:miter lim="800000"/>
          </a:ln>
        </p:spPr>
        <p:txBody>
          <a:bodyPr anchor="ctr">
            <a:normAutofit/>
          </a:bodyPr>
          <a:lstStyle/>
          <a:p>
            <a:r>
              <a:rPr lang="en-US" dirty="0">
                <a:solidFill>
                  <a:schemeClr val="tx1"/>
                </a:solidFill>
              </a:rPr>
              <a:t>Three people</a:t>
            </a:r>
          </a:p>
        </p:txBody>
      </p:sp>
      <p:sp>
        <p:nvSpPr>
          <p:cNvPr id="3" name="Subtitle 2">
            <a:extLst>
              <a:ext uri="{FF2B5EF4-FFF2-40B4-BE49-F238E27FC236}">
                <a16:creationId xmlns:a16="http://schemas.microsoft.com/office/drawing/2014/main" id="{95B34B44-E6F6-2846-B221-1CB06413ECC1}"/>
              </a:ext>
            </a:extLst>
          </p:cNvPr>
          <p:cNvSpPr>
            <a:spLocks noGrp="1"/>
          </p:cNvSpPr>
          <p:nvPr>
            <p:ph type="subTitle" idx="1"/>
          </p:nvPr>
        </p:nvSpPr>
        <p:spPr>
          <a:xfrm>
            <a:off x="551420" y="2106790"/>
            <a:ext cx="5101209" cy="929921"/>
          </a:xfrm>
          <a:solidFill>
            <a:srgbClr val="FFC728"/>
          </a:solidFill>
        </p:spPr>
        <p:txBody>
          <a:bodyPr>
            <a:normAutofit/>
          </a:bodyPr>
          <a:lstStyle/>
          <a:p>
            <a:pPr>
              <a:lnSpc>
                <a:spcPct val="150000"/>
              </a:lnSpc>
            </a:pPr>
            <a:r>
              <a:rPr lang="en-US" dirty="0">
                <a:solidFill>
                  <a:schemeClr val="bg1"/>
                </a:solidFill>
              </a:rPr>
              <a:t>Presented by</a:t>
            </a:r>
          </a:p>
          <a:p>
            <a:pPr>
              <a:lnSpc>
                <a:spcPct val="150000"/>
              </a:lnSpc>
            </a:pPr>
            <a:r>
              <a:rPr lang="en-US" dirty="0">
                <a:solidFill>
                  <a:schemeClr val="bg1"/>
                </a:solidFill>
              </a:rPr>
              <a:t>Marcella Araujo</a:t>
            </a:r>
          </a:p>
        </p:txBody>
      </p:sp>
      <p:pic>
        <p:nvPicPr>
          <p:cNvPr id="8" name="Picture 7" descr="2021 KSU Intersectionality Conference Logo">
            <a:extLst>
              <a:ext uri="{FF2B5EF4-FFF2-40B4-BE49-F238E27FC236}">
                <a16:creationId xmlns:a16="http://schemas.microsoft.com/office/drawing/2014/main" id="{307E3E18-3919-394A-A2F5-ADDCA8A870F9}"/>
              </a:ext>
            </a:extLst>
          </p:cNvPr>
          <p:cNvPicPr>
            <a:picLocks noChangeAspect="1"/>
          </p:cNvPicPr>
          <p:nvPr/>
        </p:nvPicPr>
        <p:blipFill>
          <a:blip r:embed="rId3"/>
          <a:stretch>
            <a:fillRect/>
          </a:stretch>
        </p:blipFill>
        <p:spPr>
          <a:xfrm>
            <a:off x="5897305" y="3695900"/>
            <a:ext cx="3016037" cy="1234440"/>
          </a:xfrm>
          <a:prstGeom prst="rect">
            <a:avLst/>
          </a:prstGeom>
        </p:spPr>
      </p:pic>
      <p:sp>
        <p:nvSpPr>
          <p:cNvPr id="6" name="Subtitle 2">
            <a:extLst>
              <a:ext uri="{FF2B5EF4-FFF2-40B4-BE49-F238E27FC236}">
                <a16:creationId xmlns:a16="http://schemas.microsoft.com/office/drawing/2014/main" id="{FFBE7F2B-D8E6-9A49-AC84-C0C83F16E037}"/>
              </a:ext>
            </a:extLst>
          </p:cNvPr>
          <p:cNvSpPr txBox="1">
            <a:spLocks/>
          </p:cNvSpPr>
          <p:nvPr/>
        </p:nvSpPr>
        <p:spPr>
          <a:xfrm>
            <a:off x="551421" y="3383199"/>
            <a:ext cx="2326250" cy="929921"/>
          </a:xfrm>
          <a:prstGeom prst="rect">
            <a:avLst/>
          </a:prstGeom>
          <a:solidFill>
            <a:schemeClr val="bg1"/>
          </a:solidFill>
        </p:spPr>
        <p:txBody>
          <a:bodyPr vert="horz" lIns="68580" tIns="34290" rIns="68580" bIns="3429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defTabSz="685800">
              <a:lnSpc>
                <a:spcPct val="150000"/>
              </a:lnSpc>
              <a:spcBef>
                <a:spcPts val="750"/>
              </a:spcBef>
              <a:buClr>
                <a:srgbClr val="9BAFB5"/>
              </a:buClr>
            </a:pPr>
            <a:r>
              <a:rPr lang="en-US" sz="1500" dirty="0">
                <a:solidFill>
                  <a:srgbClr val="FFFFFF"/>
                </a:solidFill>
                <a:latin typeface="Gill Sans MT" panose="020B0502020104020203"/>
              </a:rPr>
              <a:t>2 PM</a:t>
            </a:r>
          </a:p>
          <a:p>
            <a:pPr defTabSz="685800">
              <a:lnSpc>
                <a:spcPct val="150000"/>
              </a:lnSpc>
              <a:spcBef>
                <a:spcPts val="750"/>
              </a:spcBef>
              <a:buClr>
                <a:srgbClr val="9BAFB5"/>
              </a:buClr>
            </a:pPr>
            <a:r>
              <a:rPr lang="en-US" sz="1500" dirty="0">
                <a:solidFill>
                  <a:srgbClr val="FFFFFF"/>
                </a:solidFill>
                <a:latin typeface="Gill Sans MT" panose="020B0502020104020203"/>
              </a:rPr>
              <a:t>Room 174</a:t>
            </a:r>
          </a:p>
        </p:txBody>
      </p:sp>
    </p:spTree>
    <p:extLst>
      <p:ext uri="{BB962C8B-B14F-4D97-AF65-F5344CB8AC3E}">
        <p14:creationId xmlns:p14="http://schemas.microsoft.com/office/powerpoint/2010/main" val="4018676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10C25FCC-47B1-4120-8784-A5467CD6C367}"/>
              </a:ext>
            </a:extLst>
          </p:cNvPr>
          <p:cNvSpPr txBox="1"/>
          <p:nvPr/>
        </p:nvSpPr>
        <p:spPr>
          <a:xfrm>
            <a:off x="6299201" y="658761"/>
            <a:ext cx="2402348" cy="2585323"/>
          </a:xfrm>
          <a:prstGeom prst="rect">
            <a:avLst/>
          </a:prstGeom>
          <a:noFill/>
        </p:spPr>
        <p:txBody>
          <a:bodyPr wrap="square" rtlCol="0">
            <a:spAutoFit/>
          </a:bodyPr>
          <a:lstStyle/>
          <a:p>
            <a:r>
              <a:rPr lang="en-US"/>
              <a:t>Start with…</a:t>
            </a:r>
          </a:p>
          <a:p>
            <a:r>
              <a:rPr lang="en-US" sz="1800">
                <a:effectLst/>
                <a:latin typeface="Times New Roman" panose="02020603050405020304" pitchFamily="18" charset="0"/>
                <a:ea typeface="Times New Roman" panose="02020603050405020304" pitchFamily="18" charset="0"/>
              </a:rPr>
              <a:t>race, gender, class, age, ability status, sexual orientation, marital status, job, friendliness, location (grew up / is now at)</a:t>
            </a:r>
          </a:p>
          <a:p>
            <a:endParaRPr lang="en-US">
              <a:latin typeface="Times New Roman" panose="02020603050405020304" pitchFamily="18" charset="0"/>
            </a:endParaRPr>
          </a:p>
          <a:p>
            <a:r>
              <a:rPr lang="en-US"/>
              <a:t>Use your imagination!</a:t>
            </a:r>
          </a:p>
        </p:txBody>
      </p:sp>
      <p:sp>
        <p:nvSpPr>
          <p:cNvPr id="3" name="Content Placeholder 2">
            <a:extLst>
              <a:ext uri="{FF2B5EF4-FFF2-40B4-BE49-F238E27FC236}">
                <a16:creationId xmlns:a16="http://schemas.microsoft.com/office/drawing/2014/main" id="{120A3266-A873-447E-8A31-5D879D4F4F58}"/>
              </a:ext>
            </a:extLst>
          </p:cNvPr>
          <p:cNvSpPr>
            <a:spLocks noGrp="1"/>
          </p:cNvSpPr>
          <p:nvPr>
            <p:ph idx="1"/>
          </p:nvPr>
        </p:nvSpPr>
        <p:spPr/>
        <p:txBody>
          <a:bodyPr/>
          <a:lstStyle/>
          <a:p>
            <a:r>
              <a:rPr lang="en-US" sz="3600"/>
              <a:t>Crafty</a:t>
            </a:r>
          </a:p>
          <a:p>
            <a:r>
              <a:rPr lang="en-US" sz="3600"/>
              <a:t>Recycles</a:t>
            </a:r>
          </a:p>
          <a:p>
            <a:r>
              <a:rPr lang="en-US" sz="3600"/>
              <a:t>Has organic garden</a:t>
            </a:r>
          </a:p>
          <a:p>
            <a:r>
              <a:rPr lang="en-US" sz="3600"/>
              <a:t>Plays an instrument</a:t>
            </a:r>
          </a:p>
          <a:p>
            <a:r>
              <a:rPr lang="en-US" sz="3600"/>
              <a:t>Loves equestrian sports</a:t>
            </a:r>
          </a:p>
          <a:p>
            <a:endParaRPr lang="en-US"/>
          </a:p>
        </p:txBody>
      </p:sp>
      <p:sp>
        <p:nvSpPr>
          <p:cNvPr id="2" name="Title 1">
            <a:extLst>
              <a:ext uri="{FF2B5EF4-FFF2-40B4-BE49-F238E27FC236}">
                <a16:creationId xmlns:a16="http://schemas.microsoft.com/office/drawing/2014/main" id="{D1FEC9AB-82AF-44C8-8E74-B7DE391A774F}"/>
              </a:ext>
            </a:extLst>
          </p:cNvPr>
          <p:cNvSpPr>
            <a:spLocks noGrp="1"/>
          </p:cNvSpPr>
          <p:nvPr>
            <p:ph type="title"/>
          </p:nvPr>
        </p:nvSpPr>
        <p:spPr/>
        <p:txBody>
          <a:bodyPr/>
          <a:lstStyle/>
          <a:p>
            <a:r>
              <a:rPr lang="en-US" b="1" dirty="0"/>
              <a:t>Person 3</a:t>
            </a:r>
          </a:p>
        </p:txBody>
      </p:sp>
    </p:spTree>
    <p:extLst>
      <p:ext uri="{BB962C8B-B14F-4D97-AF65-F5344CB8AC3E}">
        <p14:creationId xmlns:p14="http://schemas.microsoft.com/office/powerpoint/2010/main" val="2899834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FE245C-82E4-4542-8672-92306EE76F1F}"/>
              </a:ext>
            </a:extLst>
          </p:cNvPr>
          <p:cNvSpPr txBox="1"/>
          <p:nvPr/>
        </p:nvSpPr>
        <p:spPr>
          <a:xfrm>
            <a:off x="577516" y="1108593"/>
            <a:ext cx="7988968" cy="3539430"/>
          </a:xfrm>
          <a:prstGeom prst="rect">
            <a:avLst/>
          </a:prstGeom>
          <a:noFill/>
        </p:spPr>
        <p:txBody>
          <a:bodyPr wrap="square" lIns="91440" tIns="45720" rIns="91440" bIns="45720" rtlCol="0" anchor="t">
            <a:spAutoFit/>
          </a:bodyPr>
          <a:lstStyle>
            <a:defPPr>
              <a:defRPr lang="en-US"/>
            </a:defPPr>
            <a:lvl1pPr marL="285750" indent="-285750">
              <a:spcBef>
                <a:spcPts val="1200"/>
              </a:spcBef>
              <a:spcAft>
                <a:spcPts val="1200"/>
              </a:spcAft>
              <a:buFont typeface="Wingdings" panose="05000000000000000000" pitchFamily="2" charset="2"/>
              <a:buChar char="Ø"/>
              <a:defRPr sz="2400"/>
            </a:lvl1pPr>
          </a:lstStyle>
          <a:p>
            <a:r>
              <a:rPr lang="en-US"/>
              <a:t>How did this activity feel?</a:t>
            </a:r>
          </a:p>
          <a:p>
            <a:r>
              <a:rPr lang="en-US"/>
              <a:t>Where do we come up with things to say?</a:t>
            </a:r>
          </a:p>
          <a:p>
            <a:r>
              <a:rPr lang="en-US"/>
              <a:t>How can we work with assumptions in a way that avoids their problematic aspects?</a:t>
            </a:r>
          </a:p>
          <a:p>
            <a:endParaRPr lang="en-US"/>
          </a:p>
          <a:p>
            <a:endParaRPr lang="en-US"/>
          </a:p>
        </p:txBody>
      </p:sp>
      <p:sp>
        <p:nvSpPr>
          <p:cNvPr id="2" name="Title 1"/>
          <p:cNvSpPr>
            <a:spLocks noGrp="1"/>
          </p:cNvSpPr>
          <p:nvPr>
            <p:ph type="title"/>
          </p:nvPr>
        </p:nvSpPr>
        <p:spPr>
          <a:xfrm>
            <a:off x="378724" y="58195"/>
            <a:ext cx="7051706" cy="1050398"/>
          </a:xfrm>
        </p:spPr>
        <p:txBody>
          <a:bodyPr>
            <a:normAutofit/>
          </a:bodyPr>
          <a:lstStyle/>
          <a:p>
            <a:r>
              <a:rPr lang="en-US" b="1" dirty="0"/>
              <a:t>Three People Debrief</a:t>
            </a:r>
            <a:endParaRPr lang="en-US" dirty="0"/>
          </a:p>
        </p:txBody>
      </p:sp>
    </p:spTree>
    <p:extLst>
      <p:ext uri="{BB962C8B-B14F-4D97-AF65-F5344CB8AC3E}">
        <p14:creationId xmlns:p14="http://schemas.microsoft.com/office/powerpoint/2010/main" val="3033128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7FE245C-82E4-4542-8672-92306EE76F1F}"/>
              </a:ext>
            </a:extLst>
          </p:cNvPr>
          <p:cNvSpPr txBox="1"/>
          <p:nvPr/>
        </p:nvSpPr>
        <p:spPr>
          <a:xfrm>
            <a:off x="577516" y="1108593"/>
            <a:ext cx="7988968" cy="5563831"/>
          </a:xfrm>
          <a:prstGeom prst="rect">
            <a:avLst/>
          </a:prstGeom>
          <a:noFill/>
        </p:spPr>
        <p:txBody>
          <a:bodyPr wrap="square" rtlCol="0">
            <a:spAutoFit/>
          </a:bodyPr>
          <a:lstStyle>
            <a:defPPr>
              <a:defRPr lang="en-US"/>
            </a:defPPr>
            <a:lvl1pPr marL="285750" indent="-285750">
              <a:spcBef>
                <a:spcPts val="1200"/>
              </a:spcBef>
              <a:spcAft>
                <a:spcPts val="1200"/>
              </a:spcAft>
              <a:buFont typeface="Wingdings" panose="05000000000000000000" pitchFamily="2" charset="2"/>
              <a:buChar char="Ø"/>
              <a:defRPr sz="2400"/>
            </a:lvl1pPr>
          </a:lstStyle>
          <a:p>
            <a:r>
              <a:rPr lang="en-US" dirty="0"/>
              <a:t>Would your perspective change about them if I told you they’re all the same person?</a:t>
            </a:r>
          </a:p>
          <a:p>
            <a:r>
              <a:rPr lang="en-US" dirty="0"/>
              <a:t>How does the structure of this activity – showing only ‘parts’ of one person – manifest in real life situations/your experiences?</a:t>
            </a:r>
          </a:p>
          <a:p>
            <a:r>
              <a:rPr lang="en-US" dirty="0"/>
              <a:t>How does this activity help you shape your understanding as members of an interconnected human community?</a:t>
            </a:r>
          </a:p>
          <a:p>
            <a:endParaRPr lang="en-US" dirty="0"/>
          </a:p>
          <a:p>
            <a:endParaRPr lang="en-US" dirty="0"/>
          </a:p>
        </p:txBody>
      </p:sp>
      <p:sp>
        <p:nvSpPr>
          <p:cNvPr id="2" name="Title 1"/>
          <p:cNvSpPr>
            <a:spLocks noGrp="1"/>
          </p:cNvSpPr>
          <p:nvPr>
            <p:ph type="title"/>
          </p:nvPr>
        </p:nvSpPr>
        <p:spPr>
          <a:xfrm>
            <a:off x="378724" y="58195"/>
            <a:ext cx="7051706" cy="1050398"/>
          </a:xfrm>
        </p:spPr>
        <p:txBody>
          <a:bodyPr>
            <a:normAutofit/>
          </a:bodyPr>
          <a:lstStyle/>
          <a:p>
            <a:r>
              <a:rPr lang="en-US" b="1" dirty="0"/>
              <a:t>Three People Debrief (continued)</a:t>
            </a:r>
            <a:endParaRPr lang="en-US" dirty="0"/>
          </a:p>
        </p:txBody>
      </p:sp>
    </p:spTree>
    <p:extLst>
      <p:ext uri="{BB962C8B-B14F-4D97-AF65-F5344CB8AC3E}">
        <p14:creationId xmlns:p14="http://schemas.microsoft.com/office/powerpoint/2010/main" val="276378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Tech Tip #57: How to Create a Chart Really Fast | Ask a ..."/>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057171" y="851288"/>
            <a:ext cx="3029659" cy="3440925"/>
          </a:xfrm>
        </p:spPr>
      </p:pic>
      <p:sp>
        <p:nvSpPr>
          <p:cNvPr id="3" name="Title 2">
            <a:extLst>
              <a:ext uri="{FF2B5EF4-FFF2-40B4-BE49-F238E27FC236}">
                <a16:creationId xmlns:a16="http://schemas.microsoft.com/office/drawing/2014/main" id="{5415B5C3-F142-C54B-BCF4-239EEB975989}"/>
              </a:ext>
            </a:extLst>
          </p:cNvPr>
          <p:cNvSpPr>
            <a:spLocks noGrp="1"/>
          </p:cNvSpPr>
          <p:nvPr>
            <p:ph type="title"/>
          </p:nvPr>
        </p:nvSpPr>
        <p:spPr>
          <a:xfrm>
            <a:off x="628650" y="-994172"/>
            <a:ext cx="7886700" cy="994172"/>
          </a:xfrm>
        </p:spPr>
        <p:txBody>
          <a:bodyPr/>
          <a:lstStyle/>
          <a:p>
            <a:r>
              <a:rPr lang="en-US" dirty="0"/>
              <a:t>Question and Answer</a:t>
            </a:r>
            <a:r>
              <a:rPr lang="en-US" baseline="0" dirty="0"/>
              <a:t> Portion</a:t>
            </a:r>
            <a:endParaRPr lang="en-US" dirty="0"/>
          </a:p>
        </p:txBody>
      </p:sp>
    </p:spTree>
    <p:extLst>
      <p:ext uri="{BB962C8B-B14F-4D97-AF65-F5344CB8AC3E}">
        <p14:creationId xmlns:p14="http://schemas.microsoft.com/office/powerpoint/2010/main" val="3842531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Gill Sans MT" panose="020B0502020104020203"/>
            </a:endParaRPr>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342900"/>
            <a:endParaRPr lang="en-US" sz="1350">
              <a:solidFill>
                <a:srgbClr val="FFFFFF"/>
              </a:solidFill>
              <a:latin typeface="Gill Sans MT" panose="020B0502020104020203"/>
            </a:endParaRPr>
          </a:p>
        </p:txBody>
      </p:sp>
      <p:sp>
        <p:nvSpPr>
          <p:cNvPr id="2" name="Title 1">
            <a:extLst>
              <a:ext uri="{FF2B5EF4-FFF2-40B4-BE49-F238E27FC236}">
                <a16:creationId xmlns:a16="http://schemas.microsoft.com/office/drawing/2014/main" id="{8BB16606-A9F4-CB4B-A853-8C838D3A6307}"/>
              </a:ext>
            </a:extLst>
          </p:cNvPr>
          <p:cNvSpPr>
            <a:spLocks noGrp="1"/>
          </p:cNvSpPr>
          <p:nvPr>
            <p:ph type="ctrTitle"/>
          </p:nvPr>
        </p:nvSpPr>
        <p:spPr>
          <a:xfrm>
            <a:off x="379930" y="659130"/>
            <a:ext cx="2730862" cy="2409491"/>
          </a:xfrm>
          <a:noFill/>
          <a:ln>
            <a:solidFill>
              <a:schemeClr val="bg1"/>
            </a:solidFill>
          </a:ln>
        </p:spPr>
        <p:txBody>
          <a:bodyPr>
            <a:normAutofit/>
          </a:bodyPr>
          <a:lstStyle/>
          <a:p>
            <a:r>
              <a:rPr lang="en-US" sz="2625">
                <a:solidFill>
                  <a:schemeClr val="bg1"/>
                </a:solidFill>
              </a:rPr>
              <a:t>Thank you for attending!</a:t>
            </a:r>
          </a:p>
        </p:txBody>
      </p:sp>
      <p:pic>
        <p:nvPicPr>
          <p:cNvPr id="4" name="Picture 3" descr="A web of dots connected">
            <a:extLst>
              <a:ext uri="{FF2B5EF4-FFF2-40B4-BE49-F238E27FC236}">
                <a16:creationId xmlns:a16="http://schemas.microsoft.com/office/drawing/2014/main" id="{30C83470-07B2-42F0-8F59-00ADB5856D65}"/>
              </a:ext>
            </a:extLst>
          </p:cNvPr>
          <p:cNvPicPr>
            <a:picLocks noChangeAspect="1"/>
          </p:cNvPicPr>
          <p:nvPr/>
        </p:nvPicPr>
        <p:blipFill rotWithShape="1">
          <a:blip r:embed="rId2"/>
          <a:srcRect l="35518" r="15297" b="1"/>
          <a:stretch/>
        </p:blipFill>
        <p:spPr>
          <a:xfrm>
            <a:off x="3490723" y="8"/>
            <a:ext cx="5653277" cy="5143492"/>
          </a:xfrm>
          <a:prstGeom prst="rect">
            <a:avLst/>
          </a:prstGeom>
        </p:spPr>
      </p:pic>
      <p:pic>
        <p:nvPicPr>
          <p:cNvPr id="16" name="Picture 15" descr="KSU 2021 Intersectionality Conference Logo">
            <a:extLst>
              <a:ext uri="{FF2B5EF4-FFF2-40B4-BE49-F238E27FC236}">
                <a16:creationId xmlns:a16="http://schemas.microsoft.com/office/drawing/2014/main" id="{37C01FD8-37D7-2642-BEC0-93823FA91435}"/>
              </a:ext>
            </a:extLst>
          </p:cNvPr>
          <p:cNvPicPr>
            <a:picLocks noChangeAspect="1"/>
          </p:cNvPicPr>
          <p:nvPr/>
        </p:nvPicPr>
        <p:blipFill>
          <a:blip r:embed="rId3"/>
          <a:stretch>
            <a:fillRect/>
          </a:stretch>
        </p:blipFill>
        <p:spPr>
          <a:xfrm>
            <a:off x="4400931" y="659130"/>
            <a:ext cx="3825240" cy="3825240"/>
          </a:xfrm>
          <a:prstGeom prst="rect">
            <a:avLst/>
          </a:prstGeom>
        </p:spPr>
      </p:pic>
    </p:spTree>
    <p:extLst>
      <p:ext uri="{BB962C8B-B14F-4D97-AF65-F5344CB8AC3E}">
        <p14:creationId xmlns:p14="http://schemas.microsoft.com/office/powerpoint/2010/main" val="1882714455"/>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web of dots connected">
            <a:extLst>
              <a:ext uri="{FF2B5EF4-FFF2-40B4-BE49-F238E27FC236}">
                <a16:creationId xmlns:a16="http://schemas.microsoft.com/office/drawing/2014/main" id="{30C83470-07B2-42F0-8F59-00ADB5856D65}"/>
              </a:ext>
            </a:extLst>
          </p:cNvPr>
          <p:cNvPicPr>
            <a:picLocks noChangeAspect="1"/>
          </p:cNvPicPr>
          <p:nvPr/>
        </p:nvPicPr>
        <p:blipFill rotWithShape="1">
          <a:blip r:embed="rId2"/>
          <a:srcRect l="20333" r="112" b="1"/>
          <a:stretch/>
        </p:blipFill>
        <p:spPr>
          <a:xfrm>
            <a:off x="15" y="7"/>
            <a:ext cx="9143985" cy="5143493"/>
          </a:xfrm>
          <a:prstGeom prst="rect">
            <a:avLst/>
          </a:prstGeom>
        </p:spPr>
      </p:pic>
      <p:sp>
        <p:nvSpPr>
          <p:cNvPr id="2" name="Title 1">
            <a:extLst>
              <a:ext uri="{FF2B5EF4-FFF2-40B4-BE49-F238E27FC236}">
                <a16:creationId xmlns:a16="http://schemas.microsoft.com/office/drawing/2014/main" id="{8BB16606-A9F4-CB4B-A853-8C838D3A6307}"/>
              </a:ext>
            </a:extLst>
          </p:cNvPr>
          <p:cNvSpPr>
            <a:spLocks noGrp="1"/>
          </p:cNvSpPr>
          <p:nvPr>
            <p:ph type="ctrTitle"/>
          </p:nvPr>
        </p:nvSpPr>
        <p:spPr>
          <a:xfrm>
            <a:off x="551420" y="605011"/>
            <a:ext cx="6743700" cy="1234440"/>
          </a:xfrm>
          <a:solidFill>
            <a:srgbClr val="4A5355"/>
          </a:solidFill>
          <a:ln w="38100" cap="sq">
            <a:solidFill>
              <a:schemeClr val="tx1"/>
            </a:solidFill>
            <a:miter lim="800000"/>
          </a:ln>
        </p:spPr>
        <p:txBody>
          <a:bodyPr anchor="ctr">
            <a:normAutofit/>
          </a:bodyPr>
          <a:lstStyle/>
          <a:p>
            <a:r>
              <a:rPr lang="en-US" dirty="0">
                <a:solidFill>
                  <a:schemeClr val="tx1"/>
                </a:solidFill>
              </a:rPr>
              <a:t>Global identity panel</a:t>
            </a:r>
          </a:p>
        </p:txBody>
      </p:sp>
      <p:sp>
        <p:nvSpPr>
          <p:cNvPr id="3" name="Subtitle 2">
            <a:extLst>
              <a:ext uri="{FF2B5EF4-FFF2-40B4-BE49-F238E27FC236}">
                <a16:creationId xmlns:a16="http://schemas.microsoft.com/office/drawing/2014/main" id="{95B34B44-E6F6-2846-B221-1CB06413ECC1}"/>
              </a:ext>
            </a:extLst>
          </p:cNvPr>
          <p:cNvSpPr>
            <a:spLocks noGrp="1"/>
          </p:cNvSpPr>
          <p:nvPr>
            <p:ph type="subTitle" idx="1"/>
          </p:nvPr>
        </p:nvSpPr>
        <p:spPr>
          <a:xfrm>
            <a:off x="551420" y="2106790"/>
            <a:ext cx="5101209" cy="929921"/>
          </a:xfrm>
          <a:solidFill>
            <a:srgbClr val="FFC728"/>
          </a:solidFill>
        </p:spPr>
        <p:txBody>
          <a:bodyPr>
            <a:normAutofit fontScale="92500"/>
          </a:bodyPr>
          <a:lstStyle/>
          <a:p>
            <a:pPr>
              <a:lnSpc>
                <a:spcPct val="150000"/>
              </a:lnSpc>
            </a:pPr>
            <a:r>
              <a:rPr lang="en-US" dirty="0">
                <a:solidFill>
                  <a:schemeClr val="bg1"/>
                </a:solidFill>
              </a:rPr>
              <a:t>Presented by</a:t>
            </a:r>
          </a:p>
          <a:p>
            <a:pPr>
              <a:lnSpc>
                <a:spcPct val="150000"/>
              </a:lnSpc>
            </a:pPr>
            <a:r>
              <a:rPr lang="en-US" dirty="0">
                <a:solidFill>
                  <a:schemeClr val="bg1"/>
                </a:solidFill>
              </a:rPr>
              <a:t>Theresa </a:t>
            </a:r>
            <a:r>
              <a:rPr lang="en-US" dirty="0" err="1">
                <a:solidFill>
                  <a:schemeClr val="bg1"/>
                </a:solidFill>
              </a:rPr>
              <a:t>Alviar</a:t>
            </a:r>
            <a:r>
              <a:rPr lang="en-US" dirty="0">
                <a:solidFill>
                  <a:schemeClr val="bg1"/>
                </a:solidFill>
              </a:rPr>
              <a:t>-Martin, Marcella Araujo, &amp; Kathryn Gaylord-Miles</a:t>
            </a:r>
          </a:p>
        </p:txBody>
      </p:sp>
      <p:pic>
        <p:nvPicPr>
          <p:cNvPr id="8" name="Picture 7" descr="2021 KSU Intersectionality Conference Logo">
            <a:extLst>
              <a:ext uri="{FF2B5EF4-FFF2-40B4-BE49-F238E27FC236}">
                <a16:creationId xmlns:a16="http://schemas.microsoft.com/office/drawing/2014/main" id="{307E3E18-3919-394A-A2F5-ADDCA8A870F9}"/>
              </a:ext>
            </a:extLst>
          </p:cNvPr>
          <p:cNvPicPr>
            <a:picLocks noChangeAspect="1"/>
          </p:cNvPicPr>
          <p:nvPr/>
        </p:nvPicPr>
        <p:blipFill>
          <a:blip r:embed="rId3"/>
          <a:stretch>
            <a:fillRect/>
          </a:stretch>
        </p:blipFill>
        <p:spPr>
          <a:xfrm>
            <a:off x="5897305" y="3695900"/>
            <a:ext cx="3016037" cy="1234440"/>
          </a:xfrm>
          <a:prstGeom prst="rect">
            <a:avLst/>
          </a:prstGeom>
        </p:spPr>
      </p:pic>
      <p:sp>
        <p:nvSpPr>
          <p:cNvPr id="6" name="Subtitle 2">
            <a:extLst>
              <a:ext uri="{FF2B5EF4-FFF2-40B4-BE49-F238E27FC236}">
                <a16:creationId xmlns:a16="http://schemas.microsoft.com/office/drawing/2014/main" id="{FFBE7F2B-D8E6-9A49-AC84-C0C83F16E037}"/>
              </a:ext>
            </a:extLst>
          </p:cNvPr>
          <p:cNvSpPr txBox="1">
            <a:spLocks/>
          </p:cNvSpPr>
          <p:nvPr/>
        </p:nvSpPr>
        <p:spPr>
          <a:xfrm>
            <a:off x="551421" y="3383199"/>
            <a:ext cx="2326250" cy="929921"/>
          </a:xfrm>
          <a:prstGeom prst="rect">
            <a:avLst/>
          </a:prstGeom>
          <a:solidFill>
            <a:schemeClr val="bg1"/>
          </a:solidFill>
        </p:spPr>
        <p:txBody>
          <a:bodyPr vert="horz" lIns="68580" tIns="34290" rIns="68580" bIns="3429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75000"/>
                    <a:lumOff val="25000"/>
                  </a:schemeClr>
                </a:solidFill>
                <a:latin typeface="+mn-lt"/>
                <a:ea typeface="+mn-ea"/>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sz="20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sz="1600" kern="1200" baseline="0">
                <a:solidFill>
                  <a:schemeClr val="tx1"/>
                </a:solidFill>
                <a:latin typeface="+mn-lt"/>
                <a:ea typeface="+mn-ea"/>
                <a:cs typeface="+mn-cs"/>
              </a:defRPr>
            </a:lvl9pPr>
          </a:lstStyle>
          <a:p>
            <a:pPr>
              <a:lnSpc>
                <a:spcPct val="150000"/>
              </a:lnSpc>
            </a:pPr>
            <a:r>
              <a:rPr lang="en-US" sz="1500" dirty="0">
                <a:solidFill>
                  <a:schemeClr val="tx1"/>
                </a:solidFill>
              </a:rPr>
              <a:t>3 PM</a:t>
            </a:r>
          </a:p>
          <a:p>
            <a:pPr>
              <a:lnSpc>
                <a:spcPct val="150000"/>
              </a:lnSpc>
            </a:pPr>
            <a:r>
              <a:rPr lang="en-US" sz="1500" dirty="0">
                <a:solidFill>
                  <a:schemeClr val="tx1"/>
                </a:solidFill>
              </a:rPr>
              <a:t>Room 174</a:t>
            </a:r>
          </a:p>
        </p:txBody>
      </p:sp>
    </p:spTree>
    <p:extLst>
      <p:ext uri="{BB962C8B-B14F-4D97-AF65-F5344CB8AC3E}">
        <p14:creationId xmlns:p14="http://schemas.microsoft.com/office/powerpoint/2010/main" val="31840604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5"/>
        <p:cNvGrpSpPr/>
        <p:nvPr/>
      </p:nvGrpSpPr>
      <p:grpSpPr>
        <a:xfrm>
          <a:off x="0" y="0"/>
          <a:ext cx="0" cy="0"/>
          <a:chOff x="0" y="0"/>
          <a:chExt cx="0" cy="0"/>
        </a:xfrm>
      </p:grpSpPr>
      <p:sp>
        <p:nvSpPr>
          <p:cNvPr id="57" name="Google Shape;57;p13"/>
          <p:cNvSpPr txBox="1">
            <a:spLocks noGrp="1"/>
          </p:cNvSpPr>
          <p:nvPr>
            <p:ph type="subTitle" idx="1"/>
          </p:nvPr>
        </p:nvSpPr>
        <p:spPr>
          <a:xfrm>
            <a:off x="311700" y="3165823"/>
            <a:ext cx="8520600" cy="7335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None/>
            </a:pPr>
            <a:r>
              <a:rPr lang="en"/>
              <a:t>KSU Intersectionality Conference</a:t>
            </a:r>
            <a:endParaRPr/>
          </a:p>
          <a:p>
            <a:pPr marL="0" lvl="0" indent="0" algn="ctr" rtl="0">
              <a:spcBef>
                <a:spcPts val="0"/>
              </a:spcBef>
              <a:spcAft>
                <a:spcPts val="0"/>
              </a:spcAft>
              <a:buNone/>
            </a:pPr>
            <a:r>
              <a:rPr lang="en"/>
              <a:t>November 5, 2021</a:t>
            </a:r>
            <a:endParaRPr/>
          </a:p>
        </p:txBody>
      </p:sp>
      <p:sp>
        <p:nvSpPr>
          <p:cNvPr id="56" name="Google Shape;56;p13"/>
          <p:cNvSpPr txBox="1">
            <a:spLocks noGrp="1"/>
          </p:cNvSpPr>
          <p:nvPr>
            <p:ph type="ctrTitle"/>
          </p:nvPr>
        </p:nvSpPr>
        <p:spPr>
          <a:xfrm>
            <a:off x="311700" y="595975"/>
            <a:ext cx="8520600" cy="1957800"/>
          </a:xfrm>
          <a:prstGeom prst="rect">
            <a:avLst/>
          </a:prstGeom>
        </p:spPr>
        <p:txBody>
          <a:bodyPr spcFirstLastPara="1" wrap="square" lIns="91425" tIns="91425" rIns="91425" bIns="91425" anchor="b" anchorCtr="0">
            <a:normAutofit/>
          </a:bodyPr>
          <a:lstStyle/>
          <a:p>
            <a:pPr marL="0" lvl="0" indent="0" algn="ctr" rtl="0">
              <a:spcBef>
                <a:spcPts val="0"/>
              </a:spcBef>
              <a:spcAft>
                <a:spcPts val="0"/>
              </a:spcAft>
              <a:buNone/>
            </a:pPr>
            <a:r>
              <a:rPr lang="en" dirty="0"/>
              <a:t>Global identity panel </a:t>
            </a:r>
            <a:endParaRPr dirty="0"/>
          </a:p>
        </p:txBody>
      </p:sp>
    </p:spTree>
    <p:extLst>
      <p:ext uri="{BB962C8B-B14F-4D97-AF65-F5344CB8AC3E}">
        <p14:creationId xmlns:p14="http://schemas.microsoft.com/office/powerpoint/2010/main" val="19712963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3" name="Google Shape;63;p14"/>
          <p:cNvSpPr txBox="1">
            <a:spLocks noGrp="1"/>
          </p:cNvSpPr>
          <p:nvPr>
            <p:ph type="body" idx="1"/>
          </p:nvPr>
        </p:nvSpPr>
        <p:spPr>
          <a:xfrm>
            <a:off x="686749" y="1628840"/>
            <a:ext cx="8091636" cy="2767532"/>
          </a:xfrm>
          <a:prstGeom prst="rect">
            <a:avLst/>
          </a:prstGeom>
        </p:spPr>
        <p:txBody>
          <a:bodyPr spcFirstLastPara="1" wrap="square" lIns="91425" tIns="91425" rIns="91425" bIns="91425" anchor="t" anchorCtr="0">
            <a:normAutofit fontScale="92500" lnSpcReduction="10000"/>
          </a:bodyPr>
          <a:lstStyle/>
          <a:p>
            <a:pPr marL="342900">
              <a:spcBef>
                <a:spcPts val="1200"/>
              </a:spcBef>
            </a:pPr>
            <a:r>
              <a:rPr lang="en">
                <a:cs typeface="Arial"/>
              </a:rPr>
              <a:t>Theresa Alviar-Martin</a:t>
            </a:r>
            <a:endParaRPr lang="en-US">
              <a:cs typeface="Arial"/>
            </a:endParaRPr>
          </a:p>
          <a:p>
            <a:pPr marL="596900" lvl="1" indent="0">
              <a:spcBef>
                <a:spcPts val="1200"/>
              </a:spcBef>
              <a:buSzPts val="1800"/>
              <a:buNone/>
            </a:pPr>
            <a:r>
              <a:rPr lang="en" i="1">
                <a:cs typeface="Arial"/>
              </a:rPr>
              <a:t>International Support Faculty Fellow</a:t>
            </a:r>
            <a:endParaRPr lang="en-US" i="1">
              <a:cs typeface="Arial"/>
            </a:endParaRPr>
          </a:p>
          <a:p>
            <a:pPr marL="342900">
              <a:spcBef>
                <a:spcPts val="1200"/>
              </a:spcBef>
            </a:pPr>
            <a:r>
              <a:rPr lang="en">
                <a:cs typeface="Arial"/>
              </a:rPr>
              <a:t>Marcella Araujo</a:t>
            </a:r>
          </a:p>
          <a:p>
            <a:pPr marL="596900" lvl="1" indent="0">
              <a:spcBef>
                <a:spcPts val="1200"/>
              </a:spcBef>
              <a:buNone/>
            </a:pPr>
            <a:r>
              <a:rPr lang="en" i="1">
                <a:cs typeface="Arial"/>
              </a:rPr>
              <a:t>GRA, Cultural &amp; Community Centers</a:t>
            </a:r>
          </a:p>
          <a:p>
            <a:pPr marL="342900">
              <a:spcBef>
                <a:spcPts val="1200"/>
              </a:spcBef>
              <a:spcAft>
                <a:spcPts val="1200"/>
              </a:spcAft>
            </a:pPr>
            <a:r>
              <a:rPr lang="en">
                <a:ea typeface="+mn-lt"/>
                <a:cs typeface="+mn-lt"/>
              </a:rPr>
              <a:t>Kathryn Gaylord-Miles</a:t>
            </a:r>
          </a:p>
          <a:p>
            <a:pPr marL="596900" lvl="1" indent="0">
              <a:spcBef>
                <a:spcPts val="1200"/>
              </a:spcBef>
              <a:spcAft>
                <a:spcPts val="1200"/>
              </a:spcAft>
              <a:buNone/>
            </a:pPr>
            <a:r>
              <a:rPr lang="en" i="1">
                <a:ea typeface="+mn-lt"/>
                <a:cs typeface="+mn-lt"/>
              </a:rPr>
              <a:t>Director of International Student and Scholar Services </a:t>
            </a:r>
            <a:endParaRPr lang="en" i="1">
              <a:cs typeface="Arial"/>
            </a:endParaRPr>
          </a:p>
        </p:txBody>
      </p:sp>
      <p:sp>
        <p:nvSpPr>
          <p:cNvPr id="62" name="Google Shape;62;p14"/>
          <p:cNvSpPr txBox="1">
            <a:spLocks noGrp="1"/>
          </p:cNvSpPr>
          <p:nvPr>
            <p:ph type="title"/>
          </p:nvPr>
        </p:nvSpPr>
        <p:spPr>
          <a:xfrm>
            <a:off x="842052" y="481600"/>
            <a:ext cx="7232100" cy="990583"/>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Welcome! </a:t>
            </a:r>
            <a:br>
              <a:rPr lang="en" b="1" dirty="0"/>
            </a:br>
            <a:endParaRPr lang="en" b="1" dirty="0">
              <a:cs typeface="Arial"/>
            </a:endParaRPr>
          </a:p>
        </p:txBody>
      </p:sp>
    </p:spTree>
    <p:extLst>
      <p:ext uri="{BB962C8B-B14F-4D97-AF65-F5344CB8AC3E}">
        <p14:creationId xmlns:p14="http://schemas.microsoft.com/office/powerpoint/2010/main" val="5703738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7"/>
        <p:cNvGrpSpPr/>
        <p:nvPr/>
      </p:nvGrpSpPr>
      <p:grpSpPr>
        <a:xfrm>
          <a:off x="0" y="0"/>
          <a:ext cx="0" cy="0"/>
          <a:chOff x="0" y="0"/>
          <a:chExt cx="0" cy="0"/>
        </a:xfrm>
      </p:grpSpPr>
      <p:sp>
        <p:nvSpPr>
          <p:cNvPr id="69" name="Google Shape;69;p15"/>
          <p:cNvSpPr txBox="1">
            <a:spLocks noGrp="1"/>
          </p:cNvSpPr>
          <p:nvPr>
            <p:ph type="body" idx="1"/>
          </p:nvPr>
        </p:nvSpPr>
        <p:spPr>
          <a:xfrm>
            <a:off x="676656" y="1335023"/>
            <a:ext cx="6922008" cy="2624329"/>
          </a:xfrm>
          <a:prstGeom prst="rect">
            <a:avLst/>
          </a:prstGeom>
        </p:spPr>
        <p:txBody>
          <a:bodyPr spcFirstLastPara="1" wrap="square" lIns="91425" tIns="91425" rIns="91425" bIns="91425" anchor="t" anchorCtr="0">
            <a:normAutofit/>
          </a:bodyPr>
          <a:lstStyle/>
          <a:p>
            <a:pPr marL="342900"/>
            <a:r>
              <a:rPr lang="en" b="1"/>
              <a:t>This session will have three parts</a:t>
            </a:r>
            <a:endParaRPr b="1"/>
          </a:p>
          <a:p>
            <a:pPr marL="342900">
              <a:spcBef>
                <a:spcPts val="1200"/>
              </a:spcBef>
            </a:pPr>
            <a:r>
              <a:rPr lang="en" b="1"/>
              <a:t>5 minute introduction by panelists  </a:t>
            </a:r>
            <a:endParaRPr b="1"/>
          </a:p>
          <a:p>
            <a:pPr marL="342900">
              <a:spcBef>
                <a:spcPts val="1200"/>
              </a:spcBef>
            </a:pPr>
            <a:r>
              <a:rPr lang="en" b="1"/>
              <a:t>Q&amp;A: Audience can ask questions and respond</a:t>
            </a:r>
            <a:endParaRPr b="1"/>
          </a:p>
          <a:p>
            <a:pPr marL="342900">
              <a:spcBef>
                <a:spcPts val="1200"/>
              </a:spcBef>
              <a:spcAft>
                <a:spcPts val="1200"/>
              </a:spcAft>
            </a:pPr>
            <a:r>
              <a:rPr lang="en" b="1"/>
              <a:t>Final questions </a:t>
            </a:r>
            <a:endParaRPr b="1"/>
          </a:p>
        </p:txBody>
      </p:sp>
      <p:sp>
        <p:nvSpPr>
          <p:cNvPr id="68" name="Google Shape;68;p15"/>
          <p:cNvSpPr txBox="1">
            <a:spLocks noGrp="1"/>
          </p:cNvSpPr>
          <p:nvPr>
            <p:ph type="title"/>
          </p:nvPr>
        </p:nvSpPr>
        <p:spPr>
          <a:xfrm>
            <a:off x="557784" y="445025"/>
            <a:ext cx="8274516"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Overview</a:t>
            </a:r>
            <a:endParaRPr b="1" dirty="0"/>
          </a:p>
        </p:txBody>
      </p:sp>
    </p:spTree>
    <p:extLst>
      <p:ext uri="{BB962C8B-B14F-4D97-AF65-F5344CB8AC3E}">
        <p14:creationId xmlns:p14="http://schemas.microsoft.com/office/powerpoint/2010/main" val="6606736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73"/>
        <p:cNvGrpSpPr/>
        <p:nvPr/>
      </p:nvGrpSpPr>
      <p:grpSpPr>
        <a:xfrm>
          <a:off x="0" y="0"/>
          <a:ext cx="0" cy="0"/>
          <a:chOff x="0" y="0"/>
          <a:chExt cx="0" cy="0"/>
        </a:xfrm>
      </p:grpSpPr>
      <p:sp>
        <p:nvSpPr>
          <p:cNvPr id="75" name="Google Shape;75;p16"/>
          <p:cNvSpPr txBox="1">
            <a:spLocks noGrp="1"/>
          </p:cNvSpPr>
          <p:nvPr>
            <p:ph type="body" idx="1"/>
          </p:nvPr>
        </p:nvSpPr>
        <p:spPr>
          <a:xfrm>
            <a:off x="658368" y="1252727"/>
            <a:ext cx="7589520" cy="2843785"/>
          </a:xfrm>
          <a:prstGeom prst="rect">
            <a:avLst/>
          </a:prstGeom>
        </p:spPr>
        <p:txBody>
          <a:bodyPr spcFirstLastPara="1" wrap="square" lIns="91425" tIns="91425" rIns="91425" bIns="91425" anchor="t" anchorCtr="0">
            <a:normAutofit/>
          </a:bodyPr>
          <a:lstStyle/>
          <a:p>
            <a:pPr marL="342900"/>
            <a:r>
              <a:rPr lang="en" sz="2150" b="1">
                <a:solidFill>
                  <a:srgbClr val="000000"/>
                </a:solidFill>
                <a:highlight>
                  <a:srgbClr val="FFFFFF"/>
                </a:highlight>
                <a:latin typeface="Arial"/>
                <a:ea typeface="Arial"/>
                <a:cs typeface="Arial"/>
                <a:sym typeface="Arial"/>
              </a:rPr>
              <a:t>What does a “global perspective” mean to you?  </a:t>
            </a:r>
            <a:endParaRPr sz="2150" b="1">
              <a:solidFill>
                <a:srgbClr val="000000"/>
              </a:solidFill>
              <a:highlight>
                <a:srgbClr val="FFFFFF"/>
              </a:highlight>
              <a:latin typeface="Arial"/>
              <a:ea typeface="Arial"/>
              <a:cs typeface="Arial"/>
              <a:sym typeface="Arial"/>
            </a:endParaRPr>
          </a:p>
          <a:p>
            <a:pPr marL="342900"/>
            <a:endParaRPr sz="2150" b="1">
              <a:solidFill>
                <a:srgbClr val="000000"/>
              </a:solidFill>
              <a:highlight>
                <a:srgbClr val="FFFFFF"/>
              </a:highlight>
              <a:latin typeface="Arial"/>
              <a:ea typeface="Arial"/>
              <a:cs typeface="Arial"/>
              <a:sym typeface="Arial"/>
            </a:endParaRPr>
          </a:p>
          <a:p>
            <a:pPr marL="342900"/>
            <a:r>
              <a:rPr lang="en" sz="2150" b="1">
                <a:solidFill>
                  <a:srgbClr val="000000"/>
                </a:solidFill>
                <a:highlight>
                  <a:srgbClr val="FFFFFF"/>
                </a:highlight>
                <a:latin typeface="Arial"/>
                <a:ea typeface="Arial"/>
                <a:cs typeface="Arial"/>
                <a:sym typeface="Arial"/>
              </a:rPr>
              <a:t>What experiences led you to develop a global perspective?  </a:t>
            </a:r>
            <a:endParaRPr sz="2150" b="1">
              <a:solidFill>
                <a:srgbClr val="000000"/>
              </a:solidFill>
              <a:highlight>
                <a:srgbClr val="FFFFFF"/>
              </a:highlight>
              <a:latin typeface="Arial"/>
              <a:ea typeface="Arial"/>
              <a:cs typeface="Arial"/>
              <a:sym typeface="Arial"/>
            </a:endParaRPr>
          </a:p>
          <a:p>
            <a:pPr marL="342900"/>
            <a:endParaRPr sz="2150" b="1">
              <a:solidFill>
                <a:srgbClr val="000000"/>
              </a:solidFill>
              <a:highlight>
                <a:srgbClr val="FFFFFF"/>
              </a:highlight>
              <a:latin typeface="Arial"/>
              <a:ea typeface="Arial"/>
              <a:cs typeface="Arial"/>
              <a:sym typeface="Arial"/>
            </a:endParaRPr>
          </a:p>
          <a:p>
            <a:pPr marL="342900"/>
            <a:r>
              <a:rPr lang="en" sz="2150" b="1">
                <a:solidFill>
                  <a:srgbClr val="000000"/>
                </a:solidFill>
                <a:highlight>
                  <a:srgbClr val="FFFFFF"/>
                </a:highlight>
                <a:latin typeface="Arial"/>
                <a:ea typeface="Arial"/>
                <a:cs typeface="Arial"/>
                <a:sym typeface="Arial"/>
              </a:rPr>
              <a:t>How does a global perspective influence other facets of your identity?  </a:t>
            </a:r>
            <a:endParaRPr sz="2150" b="1">
              <a:solidFill>
                <a:srgbClr val="000000"/>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sp>
        <p:nvSpPr>
          <p:cNvPr id="74" name="Google Shape;74;p16"/>
          <p:cNvSpPr txBox="1">
            <a:spLocks noGrp="1"/>
          </p:cNvSpPr>
          <p:nvPr>
            <p:ph type="title"/>
          </p:nvPr>
        </p:nvSpPr>
        <p:spPr>
          <a:xfrm>
            <a:off x="658368" y="445025"/>
            <a:ext cx="8173932"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Introductions</a:t>
            </a:r>
            <a:endParaRPr b="1" dirty="0"/>
          </a:p>
        </p:txBody>
      </p:sp>
    </p:spTree>
    <p:extLst>
      <p:ext uri="{BB962C8B-B14F-4D97-AF65-F5344CB8AC3E}">
        <p14:creationId xmlns:p14="http://schemas.microsoft.com/office/powerpoint/2010/main" val="17451003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878BBB39-14F0-7B40-BDBC-E346DDE8A861}"/>
              </a:ext>
            </a:extLst>
          </p:cNvPr>
          <p:cNvSpPr>
            <a:spLocks noGrp="1"/>
          </p:cNvSpPr>
          <p:nvPr>
            <p:ph type="subTitle" idx="1"/>
          </p:nvPr>
        </p:nvSpPr>
        <p:spPr>
          <a:xfrm>
            <a:off x="1143000" y="2882398"/>
            <a:ext cx="6858000" cy="1241822"/>
          </a:xfrm>
        </p:spPr>
        <p:txBody>
          <a:bodyPr/>
          <a:lstStyle/>
          <a:p>
            <a:r>
              <a:rPr lang="en-US" b="1" i="1"/>
              <a:t>Marcella Araujo</a:t>
            </a:r>
          </a:p>
          <a:p>
            <a:endParaRPr lang="en-US"/>
          </a:p>
          <a:p>
            <a:r>
              <a:rPr lang="en-US"/>
              <a:t>Cultural and Community Centers</a:t>
            </a:r>
          </a:p>
        </p:txBody>
      </p:sp>
      <p:sp>
        <p:nvSpPr>
          <p:cNvPr id="2" name="Title 1">
            <a:extLst>
              <a:ext uri="{FF2B5EF4-FFF2-40B4-BE49-F238E27FC236}">
                <a16:creationId xmlns:a16="http://schemas.microsoft.com/office/drawing/2014/main" id="{5BA05E45-F349-0641-9ADA-AF2384D8DF72}"/>
              </a:ext>
            </a:extLst>
          </p:cNvPr>
          <p:cNvSpPr>
            <a:spLocks noGrp="1"/>
          </p:cNvSpPr>
          <p:nvPr>
            <p:ph type="ctrTitle"/>
          </p:nvPr>
        </p:nvSpPr>
        <p:spPr>
          <a:xfrm>
            <a:off x="1143000" y="701095"/>
            <a:ext cx="6858000" cy="1790700"/>
          </a:xfrm>
        </p:spPr>
        <p:txBody>
          <a:bodyPr/>
          <a:lstStyle/>
          <a:p>
            <a:r>
              <a:rPr lang="en-US" sz="4800" b="1" dirty="0"/>
              <a:t>Three People </a:t>
            </a:r>
            <a:endParaRPr lang="en-US" dirty="0"/>
          </a:p>
        </p:txBody>
      </p:sp>
    </p:spTree>
    <p:extLst>
      <p:ext uri="{BB962C8B-B14F-4D97-AF65-F5344CB8AC3E}">
        <p14:creationId xmlns:p14="http://schemas.microsoft.com/office/powerpoint/2010/main" val="25035901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1" name="Google Shape;81;p17"/>
          <p:cNvSpPr txBox="1">
            <a:spLocks noGrp="1"/>
          </p:cNvSpPr>
          <p:nvPr>
            <p:ph type="body" idx="1"/>
          </p:nvPr>
        </p:nvSpPr>
        <p:spPr>
          <a:xfrm>
            <a:off x="758952" y="1298447"/>
            <a:ext cx="7342632" cy="2779777"/>
          </a:xfrm>
          <a:prstGeom prst="rect">
            <a:avLst/>
          </a:prstGeom>
        </p:spPr>
        <p:txBody>
          <a:bodyPr spcFirstLastPara="1" wrap="square" lIns="91425" tIns="91425" rIns="91425" bIns="91425" anchor="t" anchorCtr="0">
            <a:normAutofit/>
          </a:bodyPr>
          <a:lstStyle/>
          <a:p>
            <a:pPr marL="342900"/>
            <a:r>
              <a:rPr lang="en" sz="1950" b="1" dirty="0">
                <a:solidFill>
                  <a:srgbClr val="000000"/>
                </a:solidFill>
                <a:highlight>
                  <a:srgbClr val="FFFFFF"/>
                </a:highlight>
                <a:latin typeface="Arial"/>
                <a:ea typeface="Arial"/>
                <a:cs typeface="Arial"/>
                <a:sym typeface="Arial"/>
              </a:rPr>
              <a:t>Does having a global perspective conflict with other facets of your identity? In what way? </a:t>
            </a:r>
            <a:endParaRPr sz="1950" b="1" dirty="0">
              <a:solidFill>
                <a:srgbClr val="000000"/>
              </a:solidFill>
              <a:highlight>
                <a:srgbClr val="FFFFFF"/>
              </a:highlight>
              <a:latin typeface="Arial"/>
              <a:ea typeface="Arial"/>
              <a:cs typeface="Arial"/>
              <a:sym typeface="Arial"/>
            </a:endParaRPr>
          </a:p>
          <a:p>
            <a:pPr marL="342900"/>
            <a:endParaRPr sz="1950" b="1" dirty="0">
              <a:solidFill>
                <a:srgbClr val="000000"/>
              </a:solidFill>
              <a:highlight>
                <a:srgbClr val="FFFFFF"/>
              </a:highlight>
              <a:latin typeface="Arial"/>
              <a:ea typeface="Arial"/>
              <a:cs typeface="Arial"/>
              <a:sym typeface="Arial"/>
            </a:endParaRPr>
          </a:p>
          <a:p>
            <a:pPr marL="342900"/>
            <a:r>
              <a:rPr lang="en" sz="1950" b="1" dirty="0">
                <a:solidFill>
                  <a:srgbClr val="000000"/>
                </a:solidFill>
                <a:highlight>
                  <a:srgbClr val="FFFFFF"/>
                </a:highlight>
                <a:latin typeface="Arial"/>
                <a:ea typeface="Arial"/>
                <a:cs typeface="Arial"/>
                <a:sym typeface="Arial"/>
              </a:rPr>
              <a:t>Does having a global identity make you less “American” or less a citizen of your home country? </a:t>
            </a:r>
            <a:endParaRPr sz="1950" b="1" dirty="0">
              <a:solidFill>
                <a:srgbClr val="000000"/>
              </a:solidFill>
              <a:highlight>
                <a:srgbClr val="FFFFFF"/>
              </a:highlight>
              <a:latin typeface="Arial"/>
              <a:ea typeface="Arial"/>
              <a:cs typeface="Arial"/>
              <a:sym typeface="Arial"/>
            </a:endParaRPr>
          </a:p>
          <a:p>
            <a:pPr marL="342900"/>
            <a:endParaRPr sz="1950" b="1" dirty="0">
              <a:solidFill>
                <a:srgbClr val="000000"/>
              </a:solidFill>
              <a:highlight>
                <a:srgbClr val="FFFFFF"/>
              </a:highlight>
              <a:latin typeface="Arial"/>
              <a:ea typeface="Arial"/>
              <a:cs typeface="Arial"/>
              <a:sym typeface="Arial"/>
            </a:endParaRPr>
          </a:p>
          <a:p>
            <a:pPr marL="342900"/>
            <a:endParaRPr sz="1950" b="1" dirty="0">
              <a:solidFill>
                <a:srgbClr val="000000"/>
              </a:solidFill>
              <a:highlight>
                <a:srgbClr val="FFFFFF"/>
              </a:highlight>
              <a:latin typeface="Arial"/>
              <a:ea typeface="Arial"/>
              <a:cs typeface="Arial"/>
              <a:sym typeface="Arial"/>
            </a:endParaRPr>
          </a:p>
          <a:p>
            <a:pPr marL="342900"/>
            <a:r>
              <a:rPr lang="en" sz="1950" b="1" dirty="0">
                <a:solidFill>
                  <a:srgbClr val="000000"/>
                </a:solidFill>
                <a:highlight>
                  <a:srgbClr val="FFFFFF"/>
                </a:highlight>
                <a:latin typeface="Arial"/>
                <a:ea typeface="Arial"/>
                <a:cs typeface="Arial"/>
                <a:sym typeface="Arial"/>
              </a:rPr>
              <a:t>Audience: Feel free to ask questions for the panelists and for others to consider!  </a:t>
            </a:r>
            <a:endParaRPr sz="1950" b="1" dirty="0">
              <a:solidFill>
                <a:srgbClr val="000000"/>
              </a:solidFill>
              <a:highlight>
                <a:srgbClr val="FFFFFF"/>
              </a:highlight>
              <a:latin typeface="Arial"/>
              <a:ea typeface="Arial"/>
              <a:cs typeface="Arial"/>
              <a:sym typeface="Arial"/>
            </a:endParaRPr>
          </a:p>
          <a:p>
            <a:pPr marL="0" lvl="0" indent="0" algn="l" rtl="0">
              <a:spcBef>
                <a:spcPts val="0"/>
              </a:spcBef>
              <a:spcAft>
                <a:spcPts val="1200"/>
              </a:spcAft>
              <a:buNone/>
            </a:pPr>
            <a:endParaRPr dirty="0"/>
          </a:p>
        </p:txBody>
      </p:sp>
      <p:sp>
        <p:nvSpPr>
          <p:cNvPr id="80" name="Google Shape;80;p17"/>
          <p:cNvSpPr txBox="1">
            <a:spLocks noGrp="1"/>
          </p:cNvSpPr>
          <p:nvPr>
            <p:ph type="title"/>
          </p:nvPr>
        </p:nvSpPr>
        <p:spPr>
          <a:xfrm>
            <a:off x="758952" y="445025"/>
            <a:ext cx="8073348"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Question &amp; Answer</a:t>
            </a:r>
            <a:endParaRPr b="1" dirty="0"/>
          </a:p>
        </p:txBody>
      </p:sp>
    </p:spTree>
    <p:extLst>
      <p:ext uri="{BB962C8B-B14F-4D97-AF65-F5344CB8AC3E}">
        <p14:creationId xmlns:p14="http://schemas.microsoft.com/office/powerpoint/2010/main" val="24238207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7" name="Google Shape;87;p18"/>
          <p:cNvSpPr txBox="1">
            <a:spLocks noGrp="1"/>
          </p:cNvSpPr>
          <p:nvPr>
            <p:ph type="body" idx="1"/>
          </p:nvPr>
        </p:nvSpPr>
        <p:spPr>
          <a:xfrm>
            <a:off x="576072" y="1243583"/>
            <a:ext cx="7498080" cy="2907793"/>
          </a:xfrm>
          <a:prstGeom prst="rect">
            <a:avLst/>
          </a:prstGeom>
        </p:spPr>
        <p:txBody>
          <a:bodyPr spcFirstLastPara="1" wrap="square" lIns="91425" tIns="91425" rIns="91425" bIns="91425" anchor="t" anchorCtr="0">
            <a:normAutofit lnSpcReduction="10000"/>
          </a:bodyPr>
          <a:lstStyle/>
          <a:p>
            <a:pPr marL="342900"/>
            <a:r>
              <a:rPr lang="en" sz="2350" b="1">
                <a:solidFill>
                  <a:srgbClr val="000000"/>
                </a:solidFill>
                <a:highlight>
                  <a:srgbClr val="FFFFFF"/>
                </a:highlight>
                <a:latin typeface="Arial"/>
                <a:ea typeface="Arial"/>
                <a:cs typeface="Arial"/>
                <a:sym typeface="Arial"/>
              </a:rPr>
              <a:t>In what ways has a global perspective informed your experiences as a member of the KSU community? </a:t>
            </a:r>
            <a:endParaRPr sz="2350" b="1">
              <a:solidFill>
                <a:srgbClr val="000000"/>
              </a:solidFill>
              <a:highlight>
                <a:srgbClr val="FFFFFF"/>
              </a:highlight>
              <a:latin typeface="Arial"/>
              <a:ea typeface="Arial"/>
              <a:cs typeface="Arial"/>
              <a:sym typeface="Arial"/>
            </a:endParaRPr>
          </a:p>
          <a:p>
            <a:pPr marL="342900"/>
            <a:endParaRPr sz="2350" b="1">
              <a:solidFill>
                <a:srgbClr val="000000"/>
              </a:solidFill>
              <a:highlight>
                <a:srgbClr val="FFFFFF"/>
              </a:highlight>
              <a:latin typeface="Arial"/>
              <a:ea typeface="Arial"/>
              <a:cs typeface="Arial"/>
              <a:sym typeface="Arial"/>
            </a:endParaRPr>
          </a:p>
          <a:p>
            <a:pPr marL="342900"/>
            <a:r>
              <a:rPr lang="en" sz="2350" b="1">
                <a:solidFill>
                  <a:srgbClr val="000000"/>
                </a:solidFill>
                <a:highlight>
                  <a:srgbClr val="FFFFFF"/>
                </a:highlight>
                <a:latin typeface="Arial"/>
                <a:ea typeface="Arial"/>
                <a:cs typeface="Arial"/>
                <a:sym typeface="Arial"/>
              </a:rPr>
              <a:t>How can the KSU community further develop its global mindset?</a:t>
            </a:r>
            <a:endParaRPr sz="2350" b="1">
              <a:solidFill>
                <a:srgbClr val="000000"/>
              </a:solidFill>
              <a:highlight>
                <a:srgbClr val="FFFFFF"/>
              </a:highlight>
              <a:latin typeface="Arial"/>
              <a:ea typeface="Arial"/>
              <a:cs typeface="Arial"/>
              <a:sym typeface="Arial"/>
            </a:endParaRPr>
          </a:p>
          <a:p>
            <a:pPr marL="342900"/>
            <a:endParaRPr sz="2350" b="1">
              <a:solidFill>
                <a:srgbClr val="000000"/>
              </a:solidFill>
              <a:highlight>
                <a:srgbClr val="FFFFFF"/>
              </a:highlight>
              <a:latin typeface="Arial"/>
              <a:ea typeface="Arial"/>
              <a:cs typeface="Arial"/>
              <a:sym typeface="Arial"/>
            </a:endParaRPr>
          </a:p>
          <a:p>
            <a:pPr marL="342900"/>
            <a:r>
              <a:rPr lang="en" sz="2350" b="1">
                <a:solidFill>
                  <a:srgbClr val="000000"/>
                </a:solidFill>
                <a:highlight>
                  <a:srgbClr val="FFFFFF"/>
                </a:highlight>
                <a:latin typeface="Arial"/>
                <a:ea typeface="Arial"/>
                <a:cs typeface="Arial"/>
                <a:sym typeface="Arial"/>
              </a:rPr>
              <a:t>How can we as individuals help bring these ideas to fruition?  </a:t>
            </a:r>
            <a:endParaRPr sz="2350" b="1">
              <a:solidFill>
                <a:srgbClr val="000000"/>
              </a:solidFill>
              <a:highlight>
                <a:srgbClr val="FFFFFF"/>
              </a:highlight>
              <a:latin typeface="Arial"/>
              <a:ea typeface="Arial"/>
              <a:cs typeface="Arial"/>
              <a:sym typeface="Arial"/>
            </a:endParaRPr>
          </a:p>
          <a:p>
            <a:pPr marL="0" lvl="0" indent="0" algn="l" rtl="0">
              <a:spcBef>
                <a:spcPts val="0"/>
              </a:spcBef>
              <a:spcAft>
                <a:spcPts val="1200"/>
              </a:spcAft>
              <a:buNone/>
            </a:pPr>
            <a:endParaRPr/>
          </a:p>
        </p:txBody>
      </p:sp>
      <p:sp>
        <p:nvSpPr>
          <p:cNvPr id="86" name="Google Shape;86;p18"/>
          <p:cNvSpPr txBox="1">
            <a:spLocks noGrp="1"/>
          </p:cNvSpPr>
          <p:nvPr>
            <p:ph type="title"/>
          </p:nvPr>
        </p:nvSpPr>
        <p:spPr>
          <a:xfrm>
            <a:off x="576072" y="445025"/>
            <a:ext cx="8256228"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b="1" dirty="0"/>
              <a:t>Final questions</a:t>
            </a:r>
            <a:endParaRPr b="1" dirty="0"/>
          </a:p>
        </p:txBody>
      </p:sp>
    </p:spTree>
    <p:extLst>
      <p:ext uri="{BB962C8B-B14F-4D97-AF65-F5344CB8AC3E}">
        <p14:creationId xmlns:p14="http://schemas.microsoft.com/office/powerpoint/2010/main" val="35242266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59A03C9-2FD1-4AC2-BCFB-CFC019AE58E1}"/>
              </a:ext>
            </a:extLst>
          </p:cNvPr>
          <p:cNvSpPr>
            <a:spLocks noGrp="1"/>
          </p:cNvSpPr>
          <p:nvPr>
            <p:ph type="body" idx="1"/>
          </p:nvPr>
        </p:nvSpPr>
        <p:spPr/>
        <p:txBody>
          <a:bodyPr/>
          <a:lstStyle/>
          <a:p>
            <a:r>
              <a:rPr lang="en-US">
                <a:cs typeface="Arial"/>
              </a:rPr>
              <a:t>Teresa ALVIAR-MARTIN</a:t>
            </a:r>
          </a:p>
          <a:p>
            <a:pPr lvl="1"/>
            <a:r>
              <a:rPr lang="en-US">
                <a:cs typeface="Arial"/>
                <a:hlinkClick r:id="rId3"/>
              </a:rPr>
              <a:t>Talviar@kennesaw.edu</a:t>
            </a:r>
            <a:endParaRPr lang="en-US">
              <a:cs typeface="Arial"/>
            </a:endParaRPr>
          </a:p>
          <a:p>
            <a:pPr lvl="1"/>
            <a:endParaRPr lang="en-US">
              <a:cs typeface="Arial"/>
            </a:endParaRPr>
          </a:p>
          <a:p>
            <a:r>
              <a:rPr lang="en-US">
                <a:cs typeface="Arial"/>
              </a:rPr>
              <a:t>Marcella ARAUJO</a:t>
            </a:r>
          </a:p>
          <a:p>
            <a:pPr lvl="1"/>
            <a:r>
              <a:rPr lang="en-US">
                <a:cs typeface="Arial"/>
                <a:hlinkClick r:id="rId4"/>
              </a:rPr>
              <a:t>Maraujo9@students.kennesaw.edu</a:t>
            </a:r>
            <a:endParaRPr lang="en-US">
              <a:cs typeface="Arial"/>
            </a:endParaRPr>
          </a:p>
          <a:p>
            <a:pPr lvl="1"/>
            <a:endParaRPr lang="en-US">
              <a:cs typeface="Arial"/>
            </a:endParaRPr>
          </a:p>
          <a:p>
            <a:r>
              <a:rPr lang="en-US">
                <a:cs typeface="Arial"/>
              </a:rPr>
              <a:t>Kathryn GAYLORD-MILES</a:t>
            </a:r>
          </a:p>
          <a:p>
            <a:pPr lvl="1">
              <a:buSzPts val="1800"/>
            </a:pPr>
            <a:r>
              <a:rPr lang="en-US">
                <a:cs typeface="Arial"/>
                <a:hlinkClick r:id="rId5"/>
              </a:rPr>
              <a:t>Kgaylor3@kennesaw.edu</a:t>
            </a:r>
            <a:endParaRPr lang="en-US">
              <a:cs typeface="Arial"/>
            </a:endParaRPr>
          </a:p>
          <a:p>
            <a:pPr>
              <a:buSzPts val="1800"/>
            </a:pPr>
            <a:endParaRPr lang="en-US">
              <a:cs typeface="Arial"/>
            </a:endParaRPr>
          </a:p>
        </p:txBody>
      </p:sp>
      <p:sp>
        <p:nvSpPr>
          <p:cNvPr id="2" name="Title 1">
            <a:extLst>
              <a:ext uri="{FF2B5EF4-FFF2-40B4-BE49-F238E27FC236}">
                <a16:creationId xmlns:a16="http://schemas.microsoft.com/office/drawing/2014/main" id="{16EE0A5F-032D-4889-87E3-1E62C1DCBE09}"/>
              </a:ext>
            </a:extLst>
          </p:cNvPr>
          <p:cNvSpPr>
            <a:spLocks noGrp="1"/>
          </p:cNvSpPr>
          <p:nvPr>
            <p:ph type="title"/>
          </p:nvPr>
        </p:nvSpPr>
        <p:spPr/>
        <p:txBody>
          <a:bodyPr>
            <a:normAutofit fontScale="90000"/>
          </a:bodyPr>
          <a:lstStyle/>
          <a:p>
            <a:r>
              <a:rPr lang="en-US" dirty="0">
                <a:cs typeface="Arial"/>
              </a:rPr>
              <a:t>Continue the Conversation</a:t>
            </a:r>
          </a:p>
        </p:txBody>
      </p:sp>
    </p:spTree>
    <p:extLst>
      <p:ext uri="{BB962C8B-B14F-4D97-AF65-F5344CB8AC3E}">
        <p14:creationId xmlns:p14="http://schemas.microsoft.com/office/powerpoint/2010/main" val="594462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F47E20B-1205-4238-A82B-90EF577F3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9143999"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342900"/>
            <a:endParaRPr lang="en-US" sz="1350">
              <a:solidFill>
                <a:srgbClr val="FFFFFF"/>
              </a:solidFill>
              <a:latin typeface="Gill Sans MT" panose="020B0502020104020203"/>
            </a:endParaRPr>
          </a:p>
        </p:txBody>
      </p:sp>
      <p:sp>
        <p:nvSpPr>
          <p:cNvPr id="11" name="Rectangle 10">
            <a:extLst>
              <a:ext uri="{FF2B5EF4-FFF2-40B4-BE49-F238E27FC236}">
                <a16:creationId xmlns:a16="http://schemas.microsoft.com/office/drawing/2014/main" id="{D13567AC-EB9A-47A9-B6EC-B5BDB73B11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90722" cy="5143500"/>
          </a:xfrm>
          <a:prstGeom prst="rect">
            <a:avLst/>
          </a:prstGeom>
          <a:solidFill>
            <a:schemeClr val="tx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defTabSz="342900"/>
            <a:endParaRPr lang="en-US" sz="1350">
              <a:solidFill>
                <a:srgbClr val="FFFFFF"/>
              </a:solidFill>
              <a:latin typeface="Gill Sans MT" panose="020B0502020104020203"/>
            </a:endParaRPr>
          </a:p>
        </p:txBody>
      </p:sp>
      <p:sp>
        <p:nvSpPr>
          <p:cNvPr id="2" name="Title 1">
            <a:extLst>
              <a:ext uri="{FF2B5EF4-FFF2-40B4-BE49-F238E27FC236}">
                <a16:creationId xmlns:a16="http://schemas.microsoft.com/office/drawing/2014/main" id="{8BB16606-A9F4-CB4B-A853-8C838D3A6307}"/>
              </a:ext>
            </a:extLst>
          </p:cNvPr>
          <p:cNvSpPr>
            <a:spLocks noGrp="1"/>
          </p:cNvSpPr>
          <p:nvPr>
            <p:ph type="ctrTitle"/>
          </p:nvPr>
        </p:nvSpPr>
        <p:spPr>
          <a:xfrm>
            <a:off x="349450" y="659130"/>
            <a:ext cx="2791822" cy="2409491"/>
          </a:xfrm>
          <a:noFill/>
          <a:ln>
            <a:solidFill>
              <a:schemeClr val="bg1"/>
            </a:solidFill>
          </a:ln>
        </p:spPr>
        <p:txBody>
          <a:bodyPr>
            <a:normAutofit/>
          </a:bodyPr>
          <a:lstStyle/>
          <a:p>
            <a:r>
              <a:rPr lang="en-US" sz="2625">
                <a:solidFill>
                  <a:schemeClr val="bg1"/>
                </a:solidFill>
              </a:rPr>
              <a:t>Thank you for attending!</a:t>
            </a:r>
          </a:p>
        </p:txBody>
      </p:sp>
      <p:pic>
        <p:nvPicPr>
          <p:cNvPr id="4" name="Picture 3" descr="A web of dots connected">
            <a:extLst>
              <a:ext uri="{FF2B5EF4-FFF2-40B4-BE49-F238E27FC236}">
                <a16:creationId xmlns:a16="http://schemas.microsoft.com/office/drawing/2014/main" id="{30C83470-07B2-42F0-8F59-00ADB5856D65}"/>
              </a:ext>
            </a:extLst>
          </p:cNvPr>
          <p:cNvPicPr>
            <a:picLocks noChangeAspect="1"/>
          </p:cNvPicPr>
          <p:nvPr/>
        </p:nvPicPr>
        <p:blipFill rotWithShape="1">
          <a:blip r:embed="rId2"/>
          <a:srcRect l="35518" r="15297" b="1"/>
          <a:stretch/>
        </p:blipFill>
        <p:spPr>
          <a:xfrm>
            <a:off x="3490723" y="8"/>
            <a:ext cx="5653277" cy="5143492"/>
          </a:xfrm>
          <a:prstGeom prst="rect">
            <a:avLst/>
          </a:prstGeom>
        </p:spPr>
      </p:pic>
      <p:pic>
        <p:nvPicPr>
          <p:cNvPr id="16" name="Picture 15" descr="KSU 2021 Intersectionality Conference Logo">
            <a:extLst>
              <a:ext uri="{FF2B5EF4-FFF2-40B4-BE49-F238E27FC236}">
                <a16:creationId xmlns:a16="http://schemas.microsoft.com/office/drawing/2014/main" id="{37C01FD8-37D7-2642-BEC0-93823FA91435}"/>
              </a:ext>
            </a:extLst>
          </p:cNvPr>
          <p:cNvPicPr>
            <a:picLocks noChangeAspect="1"/>
          </p:cNvPicPr>
          <p:nvPr/>
        </p:nvPicPr>
        <p:blipFill>
          <a:blip r:embed="rId3"/>
          <a:stretch>
            <a:fillRect/>
          </a:stretch>
        </p:blipFill>
        <p:spPr>
          <a:xfrm>
            <a:off x="4400931" y="659130"/>
            <a:ext cx="3825240" cy="3825240"/>
          </a:xfrm>
          <a:prstGeom prst="rect">
            <a:avLst/>
          </a:prstGeom>
        </p:spPr>
      </p:pic>
    </p:spTree>
    <p:extLst>
      <p:ext uri="{BB962C8B-B14F-4D97-AF65-F5344CB8AC3E}">
        <p14:creationId xmlns:p14="http://schemas.microsoft.com/office/powerpoint/2010/main" val="771303729"/>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hree columns labeled &quot;Practical and Professional Skills&quot;, &quot;Cultural Competence&quot;, and &quot;Empower in Identity Exploration&quot;">
            <a:extLst>
              <a:ext uri="{FF2B5EF4-FFF2-40B4-BE49-F238E27FC236}">
                <a16:creationId xmlns:a16="http://schemas.microsoft.com/office/drawing/2014/main" id="{B884AE0B-0407-4188-AD94-430AB30EC146}"/>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62855" y="990601"/>
            <a:ext cx="4944834" cy="3764280"/>
          </a:xfrm>
          <a:prstGeom prst="rect">
            <a:avLst/>
          </a:prstGeom>
        </p:spPr>
      </p:pic>
      <p:sp>
        <p:nvSpPr>
          <p:cNvPr id="7" name="TextBox 6">
            <a:extLst>
              <a:ext uri="{FF2B5EF4-FFF2-40B4-BE49-F238E27FC236}">
                <a16:creationId xmlns:a16="http://schemas.microsoft.com/office/drawing/2014/main" id="{75EE68EF-A2D9-40D2-A7CB-B2E8B3D658C2}"/>
              </a:ext>
            </a:extLst>
          </p:cNvPr>
          <p:cNvSpPr txBox="1"/>
          <p:nvPr/>
        </p:nvSpPr>
        <p:spPr>
          <a:xfrm>
            <a:off x="372979" y="1769110"/>
            <a:ext cx="369332" cy="2469098"/>
          </a:xfrm>
          <a:prstGeom prst="rect">
            <a:avLst/>
          </a:prstGeom>
          <a:noFill/>
        </p:spPr>
        <p:txBody>
          <a:bodyPr vert="vert270" wrap="square" rtlCol="0">
            <a:spAutoFit/>
          </a:bodyPr>
          <a:lstStyle/>
          <a:p>
            <a:pPr algn="ctr"/>
            <a:r>
              <a:rPr lang="en-US" sz="1200" b="1"/>
              <a:t>Practical and Professional Skills</a:t>
            </a:r>
          </a:p>
        </p:txBody>
      </p:sp>
      <p:sp>
        <p:nvSpPr>
          <p:cNvPr id="8" name="TextBox 7">
            <a:extLst>
              <a:ext uri="{FF2B5EF4-FFF2-40B4-BE49-F238E27FC236}">
                <a16:creationId xmlns:a16="http://schemas.microsoft.com/office/drawing/2014/main" id="{971D5EF3-EA97-4E18-BE68-344B95050823}"/>
              </a:ext>
            </a:extLst>
          </p:cNvPr>
          <p:cNvSpPr txBox="1"/>
          <p:nvPr/>
        </p:nvSpPr>
        <p:spPr>
          <a:xfrm>
            <a:off x="2098040" y="1769110"/>
            <a:ext cx="369332" cy="2469098"/>
          </a:xfrm>
          <a:prstGeom prst="rect">
            <a:avLst/>
          </a:prstGeom>
          <a:noFill/>
        </p:spPr>
        <p:txBody>
          <a:bodyPr vert="vert270" wrap="square" rtlCol="0">
            <a:spAutoFit/>
          </a:bodyPr>
          <a:lstStyle/>
          <a:p>
            <a:pPr algn="ctr"/>
            <a:r>
              <a:rPr lang="en-US" sz="1200" b="1"/>
              <a:t>Cultural Competence</a:t>
            </a:r>
          </a:p>
        </p:txBody>
      </p:sp>
      <p:sp>
        <p:nvSpPr>
          <p:cNvPr id="9" name="TextBox 8">
            <a:extLst>
              <a:ext uri="{FF2B5EF4-FFF2-40B4-BE49-F238E27FC236}">
                <a16:creationId xmlns:a16="http://schemas.microsoft.com/office/drawing/2014/main" id="{C1C28638-2F43-4841-8DCD-6A210335792E}"/>
              </a:ext>
            </a:extLst>
          </p:cNvPr>
          <p:cNvSpPr txBox="1"/>
          <p:nvPr/>
        </p:nvSpPr>
        <p:spPr>
          <a:xfrm>
            <a:off x="3823101" y="1769110"/>
            <a:ext cx="369332" cy="2469098"/>
          </a:xfrm>
          <a:prstGeom prst="rect">
            <a:avLst/>
          </a:prstGeom>
          <a:noFill/>
        </p:spPr>
        <p:txBody>
          <a:bodyPr vert="vert270" wrap="square" rtlCol="0">
            <a:spAutoFit/>
          </a:bodyPr>
          <a:lstStyle/>
          <a:p>
            <a:pPr algn="ctr"/>
            <a:r>
              <a:rPr lang="en-US" sz="1200" b="1"/>
              <a:t>Empower in Identity Exploration</a:t>
            </a:r>
          </a:p>
        </p:txBody>
      </p:sp>
      <p:sp>
        <p:nvSpPr>
          <p:cNvPr id="10" name="TextBox 9">
            <a:extLst>
              <a:ext uri="{FF2B5EF4-FFF2-40B4-BE49-F238E27FC236}">
                <a16:creationId xmlns:a16="http://schemas.microsoft.com/office/drawing/2014/main" id="{A9ABF413-9746-4993-93E4-69D8A35A02AF}"/>
              </a:ext>
            </a:extLst>
          </p:cNvPr>
          <p:cNvSpPr txBox="1"/>
          <p:nvPr/>
        </p:nvSpPr>
        <p:spPr>
          <a:xfrm>
            <a:off x="5207689" y="1699610"/>
            <a:ext cx="3563332" cy="2308324"/>
          </a:xfrm>
          <a:prstGeom prst="rect">
            <a:avLst/>
          </a:prstGeom>
          <a:noFill/>
        </p:spPr>
        <p:txBody>
          <a:bodyPr wrap="square" rtlCol="0">
            <a:spAutoFit/>
          </a:bodyPr>
          <a:lstStyle/>
          <a:p>
            <a:r>
              <a:rPr lang="en-US" b="1"/>
              <a:t>Mission: </a:t>
            </a:r>
            <a:br>
              <a:rPr lang="en-US"/>
            </a:br>
            <a:r>
              <a:rPr lang="en-US"/>
              <a:t>Cultural and Community Centers (CCC) fosters curricular and co-curricular programs and services that link diversity, inclusion, multiculturalism, and intersection of identity to the holistic development of all KSU students.</a:t>
            </a:r>
          </a:p>
        </p:txBody>
      </p:sp>
      <p:sp>
        <p:nvSpPr>
          <p:cNvPr id="2" name="Title 1">
            <a:extLst>
              <a:ext uri="{FF2B5EF4-FFF2-40B4-BE49-F238E27FC236}">
                <a16:creationId xmlns:a16="http://schemas.microsoft.com/office/drawing/2014/main" id="{E286BC8C-E479-4499-AEA5-17A76B793E8C}"/>
              </a:ext>
            </a:extLst>
          </p:cNvPr>
          <p:cNvSpPr>
            <a:spLocks noGrp="1"/>
          </p:cNvSpPr>
          <p:nvPr>
            <p:ph type="title"/>
          </p:nvPr>
        </p:nvSpPr>
        <p:spPr>
          <a:xfrm>
            <a:off x="314960" y="228124"/>
            <a:ext cx="8524240" cy="994172"/>
          </a:xfrm>
        </p:spPr>
        <p:txBody>
          <a:bodyPr>
            <a:normAutofit/>
          </a:bodyPr>
          <a:lstStyle/>
          <a:p>
            <a:r>
              <a:rPr lang="en-US" sz="2600" b="1" dirty="0"/>
              <a:t>Cultural and Community Centers – Pillars and Mission</a:t>
            </a:r>
          </a:p>
        </p:txBody>
      </p:sp>
    </p:spTree>
    <p:extLst>
      <p:ext uri="{BB962C8B-B14F-4D97-AF65-F5344CB8AC3E}">
        <p14:creationId xmlns:p14="http://schemas.microsoft.com/office/powerpoint/2010/main" val="3751063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6F00D7A-A6D7-41D5-8BBD-1A82393FBFAA}"/>
              </a:ext>
            </a:extLst>
          </p:cNvPr>
          <p:cNvSpPr txBox="1"/>
          <p:nvPr/>
        </p:nvSpPr>
        <p:spPr>
          <a:xfrm>
            <a:off x="981849" y="1274621"/>
            <a:ext cx="3024866" cy="1477328"/>
          </a:xfrm>
          <a:prstGeom prst="rect">
            <a:avLst/>
          </a:prstGeom>
          <a:noFill/>
        </p:spPr>
        <p:txBody>
          <a:bodyPr wrap="square" rtlCol="0">
            <a:spAutoFit/>
          </a:bodyPr>
          <a:lstStyle/>
          <a:p>
            <a:r>
              <a:rPr lang="en-US" b="1" dirty="0">
                <a:solidFill>
                  <a:schemeClr val="accent4">
                    <a:lumMod val="50000"/>
                  </a:schemeClr>
                </a:solidFill>
              </a:rPr>
              <a:t>Cultural Awareness Resource Center (CARC)</a:t>
            </a:r>
          </a:p>
          <a:p>
            <a:r>
              <a:rPr lang="en-US" b="1" dirty="0">
                <a:solidFill>
                  <a:schemeClr val="accent4">
                    <a:lumMod val="50000"/>
                  </a:schemeClr>
                </a:solidFill>
              </a:rPr>
              <a:t>STA 263 -    </a:t>
            </a:r>
            <a:r>
              <a:rPr lang="en-US" b="1" dirty="0" err="1">
                <a:solidFill>
                  <a:schemeClr val="accent4">
                    <a:lumMod val="50000"/>
                  </a:schemeClr>
                </a:solidFill>
              </a:rPr>
              <a:t>carcksu</a:t>
            </a:r>
            <a:r>
              <a:rPr lang="en-US" b="1" dirty="0">
                <a:solidFill>
                  <a:schemeClr val="accent4">
                    <a:lumMod val="50000"/>
                  </a:schemeClr>
                </a:solidFill>
              </a:rPr>
              <a:t> </a:t>
            </a:r>
            <a:endParaRPr lang="en-US" dirty="0"/>
          </a:p>
          <a:p>
            <a:r>
              <a:rPr lang="en-US" b="1" dirty="0"/>
              <a:t>Race, Ethnicity, Ancestry, and Heritage</a:t>
            </a:r>
          </a:p>
        </p:txBody>
      </p:sp>
      <p:sp>
        <p:nvSpPr>
          <p:cNvPr id="12" name="TextBox 11">
            <a:extLst>
              <a:ext uri="{FF2B5EF4-FFF2-40B4-BE49-F238E27FC236}">
                <a16:creationId xmlns:a16="http://schemas.microsoft.com/office/drawing/2014/main" id="{1AD930CF-67EE-43F8-8958-8C2FF0AB6948}"/>
              </a:ext>
            </a:extLst>
          </p:cNvPr>
          <p:cNvSpPr txBox="1"/>
          <p:nvPr/>
        </p:nvSpPr>
        <p:spPr>
          <a:xfrm>
            <a:off x="4770225" y="2746342"/>
            <a:ext cx="3948253" cy="1200329"/>
          </a:xfrm>
          <a:prstGeom prst="rect">
            <a:avLst/>
          </a:prstGeom>
          <a:noFill/>
        </p:spPr>
        <p:txBody>
          <a:bodyPr wrap="square" rtlCol="0">
            <a:spAutoFit/>
          </a:bodyPr>
          <a:lstStyle/>
          <a:p>
            <a:r>
              <a:rPr lang="en-US" b="1" dirty="0">
                <a:solidFill>
                  <a:srgbClr val="C00000"/>
                </a:solidFill>
              </a:rPr>
              <a:t>Women’s Resource Center (WRC) – STA 164 -    </a:t>
            </a:r>
            <a:r>
              <a:rPr lang="en-US" b="1" dirty="0" err="1">
                <a:solidFill>
                  <a:srgbClr val="C00000"/>
                </a:solidFill>
              </a:rPr>
              <a:t>ksu_wrc</a:t>
            </a:r>
            <a:endParaRPr lang="en-US" b="1" dirty="0">
              <a:solidFill>
                <a:srgbClr val="C00000"/>
              </a:solidFill>
            </a:endParaRPr>
          </a:p>
          <a:p>
            <a:r>
              <a:rPr lang="en-US" b="1" dirty="0"/>
              <a:t>Gender Equality and Interpersonal Violence Prevention</a:t>
            </a:r>
          </a:p>
        </p:txBody>
      </p:sp>
      <p:sp>
        <p:nvSpPr>
          <p:cNvPr id="14" name="TextBox 13">
            <a:extLst>
              <a:ext uri="{FF2B5EF4-FFF2-40B4-BE49-F238E27FC236}">
                <a16:creationId xmlns:a16="http://schemas.microsoft.com/office/drawing/2014/main" id="{E26B72AD-2419-4E5A-8CEB-44804FA8629F}"/>
              </a:ext>
            </a:extLst>
          </p:cNvPr>
          <p:cNvSpPr txBox="1"/>
          <p:nvPr/>
        </p:nvSpPr>
        <p:spPr>
          <a:xfrm>
            <a:off x="7138031" y="3910814"/>
            <a:ext cx="1291705" cy="369332"/>
          </a:xfrm>
          <a:prstGeom prst="rect">
            <a:avLst/>
          </a:prstGeom>
          <a:noFill/>
        </p:spPr>
        <p:txBody>
          <a:bodyPr wrap="square" rtlCol="0">
            <a:spAutoFit/>
          </a:bodyPr>
          <a:lstStyle/>
          <a:p>
            <a:pPr algn="ctr"/>
            <a:r>
              <a:rPr lang="en-US" b="1"/>
              <a:t>CCC_KSU</a:t>
            </a:r>
          </a:p>
        </p:txBody>
      </p:sp>
      <p:sp>
        <p:nvSpPr>
          <p:cNvPr id="15" name="TextBox 14">
            <a:extLst>
              <a:ext uri="{FF2B5EF4-FFF2-40B4-BE49-F238E27FC236}">
                <a16:creationId xmlns:a16="http://schemas.microsoft.com/office/drawing/2014/main" id="{0F363BF7-5AD6-4FAA-A979-FED6E1EEC098}"/>
              </a:ext>
            </a:extLst>
          </p:cNvPr>
          <p:cNvSpPr txBox="1"/>
          <p:nvPr/>
        </p:nvSpPr>
        <p:spPr>
          <a:xfrm>
            <a:off x="6430379" y="4418720"/>
            <a:ext cx="2395927" cy="369332"/>
          </a:xfrm>
          <a:prstGeom prst="rect">
            <a:avLst/>
          </a:prstGeom>
          <a:noFill/>
        </p:spPr>
        <p:txBody>
          <a:bodyPr wrap="square" rtlCol="0">
            <a:spAutoFit/>
          </a:bodyPr>
          <a:lstStyle/>
          <a:p>
            <a:pPr algn="ctr"/>
            <a:r>
              <a:rPr lang="en-US" b="1"/>
              <a:t>ccc@kennesaw.edu</a:t>
            </a:r>
          </a:p>
        </p:txBody>
      </p:sp>
      <p:sp>
        <p:nvSpPr>
          <p:cNvPr id="16" name="TextBox 15">
            <a:extLst>
              <a:ext uri="{FF2B5EF4-FFF2-40B4-BE49-F238E27FC236}">
                <a16:creationId xmlns:a16="http://schemas.microsoft.com/office/drawing/2014/main" id="{7F90E602-E42A-458C-AD7D-34EC10E5E981}"/>
              </a:ext>
            </a:extLst>
          </p:cNvPr>
          <p:cNvSpPr txBox="1"/>
          <p:nvPr/>
        </p:nvSpPr>
        <p:spPr>
          <a:xfrm>
            <a:off x="6510611" y="4177274"/>
            <a:ext cx="2235461" cy="369332"/>
          </a:xfrm>
          <a:prstGeom prst="rect">
            <a:avLst/>
          </a:prstGeom>
          <a:noFill/>
        </p:spPr>
        <p:txBody>
          <a:bodyPr wrap="square" rtlCol="0">
            <a:spAutoFit/>
          </a:bodyPr>
          <a:lstStyle/>
          <a:p>
            <a:pPr algn="ctr"/>
            <a:r>
              <a:rPr lang="en-US" b="1"/>
              <a:t>ccc.kennesaw.edu</a:t>
            </a:r>
          </a:p>
        </p:txBody>
      </p:sp>
      <p:pic>
        <p:nvPicPr>
          <p:cNvPr id="18" name="Picture 17" descr="Instagram Logo icon&#10;&#10;">
            <a:extLst>
              <a:ext uri="{FF2B5EF4-FFF2-40B4-BE49-F238E27FC236}">
                <a16:creationId xmlns:a16="http://schemas.microsoft.com/office/drawing/2014/main" id="{7AF536BD-72EC-45A2-92B2-AB64DA23F33C}"/>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880509" y="3929145"/>
            <a:ext cx="337008" cy="332669"/>
          </a:xfrm>
          <a:prstGeom prst="rect">
            <a:avLst/>
          </a:prstGeom>
        </p:spPr>
      </p:pic>
      <p:pic>
        <p:nvPicPr>
          <p:cNvPr id="20" name="Picture 19" descr="Instagram Logo icon">
            <a:extLst>
              <a:ext uri="{FF2B5EF4-FFF2-40B4-BE49-F238E27FC236}">
                <a16:creationId xmlns:a16="http://schemas.microsoft.com/office/drawing/2014/main" id="{FD22402B-D824-4BEC-9250-C2CD51E75538}"/>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27692" y="1917187"/>
            <a:ext cx="194703" cy="192196"/>
          </a:xfrm>
          <a:prstGeom prst="rect">
            <a:avLst/>
          </a:prstGeom>
        </p:spPr>
      </p:pic>
      <p:grpSp>
        <p:nvGrpSpPr>
          <p:cNvPr id="27" name="Group 26">
            <a:extLst>
              <a:ext uri="{FF2B5EF4-FFF2-40B4-BE49-F238E27FC236}">
                <a16:creationId xmlns:a16="http://schemas.microsoft.com/office/drawing/2014/main" id="{CE9AE17C-892D-4E34-BAB3-4B087F796E28}"/>
              </a:ext>
              <a:ext uri="{C183D7F6-B498-43B3-948B-1728B52AA6E4}">
                <adec:decorative xmlns:adec="http://schemas.microsoft.com/office/drawing/2017/decorative" val="1"/>
              </a:ext>
            </a:extLst>
          </p:cNvPr>
          <p:cNvGrpSpPr/>
          <p:nvPr/>
        </p:nvGrpSpPr>
        <p:grpSpPr>
          <a:xfrm>
            <a:off x="981850" y="2836571"/>
            <a:ext cx="3024866" cy="1200329"/>
            <a:chOff x="981850" y="2836571"/>
            <a:chExt cx="3024866" cy="1200329"/>
          </a:xfrm>
        </p:grpSpPr>
        <p:sp>
          <p:nvSpPr>
            <p:cNvPr id="10" name="TextBox 9">
              <a:extLst>
                <a:ext uri="{FF2B5EF4-FFF2-40B4-BE49-F238E27FC236}">
                  <a16:creationId xmlns:a16="http://schemas.microsoft.com/office/drawing/2014/main" id="{0AA167D2-2066-467A-A1A4-38DF175F22BF}"/>
                </a:ext>
              </a:extLst>
            </p:cNvPr>
            <p:cNvSpPr txBox="1"/>
            <p:nvPr/>
          </p:nvSpPr>
          <p:spPr>
            <a:xfrm>
              <a:off x="981850" y="2836571"/>
              <a:ext cx="3024866" cy="1200329"/>
            </a:xfrm>
            <a:prstGeom prst="rect">
              <a:avLst/>
            </a:prstGeom>
            <a:noFill/>
          </p:spPr>
          <p:txBody>
            <a:bodyPr wrap="square" rtlCol="0">
              <a:spAutoFit/>
            </a:bodyPr>
            <a:lstStyle/>
            <a:p>
              <a:r>
                <a:rPr lang="en-US" b="1" dirty="0">
                  <a:solidFill>
                    <a:srgbClr val="00B050"/>
                  </a:solidFill>
                </a:rPr>
                <a:t>Global Village (GV) </a:t>
              </a:r>
            </a:p>
            <a:p>
              <a:r>
                <a:rPr lang="en-US" b="1" dirty="0">
                  <a:solidFill>
                    <a:srgbClr val="00B050"/>
                  </a:solidFill>
                </a:rPr>
                <a:t>STA 255 -    </a:t>
              </a:r>
              <a:r>
                <a:rPr lang="en-US" b="1" dirty="0" err="1">
                  <a:solidFill>
                    <a:srgbClr val="00B050"/>
                  </a:solidFill>
                </a:rPr>
                <a:t>ksu_gv</a:t>
              </a:r>
              <a:r>
                <a:rPr lang="en-US" b="1" dirty="0">
                  <a:solidFill>
                    <a:srgbClr val="00B050"/>
                  </a:solidFill>
                </a:rPr>
                <a:t> </a:t>
              </a:r>
              <a:endParaRPr lang="en-US" dirty="0"/>
            </a:p>
            <a:p>
              <a:r>
                <a:rPr lang="en-US" b="1" dirty="0"/>
                <a:t>Internationalism and Global Learning</a:t>
              </a:r>
            </a:p>
          </p:txBody>
        </p:sp>
        <p:pic>
          <p:nvPicPr>
            <p:cNvPr id="21" name="Picture 20" descr="Instagram Logo icon">
              <a:extLst>
                <a:ext uri="{FF2B5EF4-FFF2-40B4-BE49-F238E27FC236}">
                  <a16:creationId xmlns:a16="http://schemas.microsoft.com/office/drawing/2014/main" id="{0AB569ED-458C-48AD-9C3C-6358E483764B}"/>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2127691" y="3244539"/>
              <a:ext cx="194703" cy="192196"/>
            </a:xfrm>
            <a:prstGeom prst="rect">
              <a:avLst/>
            </a:prstGeom>
          </p:spPr>
        </p:pic>
      </p:grpSp>
      <p:grpSp>
        <p:nvGrpSpPr>
          <p:cNvPr id="26" name="Group 25">
            <a:extLst>
              <a:ext uri="{FF2B5EF4-FFF2-40B4-BE49-F238E27FC236}">
                <a16:creationId xmlns:a16="http://schemas.microsoft.com/office/drawing/2014/main" id="{032320D9-21DA-4CF2-B08E-26BD4143B8FA}"/>
              </a:ext>
              <a:ext uri="{C183D7F6-B498-43B3-948B-1728B52AA6E4}">
                <adec:decorative xmlns:adec="http://schemas.microsoft.com/office/drawing/2017/decorative" val="1"/>
              </a:ext>
            </a:extLst>
          </p:cNvPr>
          <p:cNvGrpSpPr/>
          <p:nvPr/>
        </p:nvGrpSpPr>
        <p:grpSpPr>
          <a:xfrm>
            <a:off x="4770225" y="1280272"/>
            <a:ext cx="2969129" cy="1200329"/>
            <a:chOff x="4770225" y="1280272"/>
            <a:chExt cx="2969129" cy="1200329"/>
          </a:xfrm>
        </p:grpSpPr>
        <p:sp>
          <p:nvSpPr>
            <p:cNvPr id="11" name="TextBox 10">
              <a:extLst>
                <a:ext uri="{FF2B5EF4-FFF2-40B4-BE49-F238E27FC236}">
                  <a16:creationId xmlns:a16="http://schemas.microsoft.com/office/drawing/2014/main" id="{17EC05B0-0394-43BF-B059-8DA9F455EE76}"/>
                </a:ext>
              </a:extLst>
            </p:cNvPr>
            <p:cNvSpPr txBox="1"/>
            <p:nvPr/>
          </p:nvSpPr>
          <p:spPr>
            <a:xfrm>
              <a:off x="4770225" y="1280272"/>
              <a:ext cx="2969129" cy="1200329"/>
            </a:xfrm>
            <a:prstGeom prst="rect">
              <a:avLst/>
            </a:prstGeom>
            <a:noFill/>
          </p:spPr>
          <p:txBody>
            <a:bodyPr wrap="square" rtlCol="0">
              <a:spAutoFit/>
            </a:bodyPr>
            <a:lstStyle/>
            <a:p>
              <a:r>
                <a:rPr lang="en-US" b="1" dirty="0">
                  <a:solidFill>
                    <a:srgbClr val="7030A0"/>
                  </a:solidFill>
                </a:rPr>
                <a:t>LGBTQ Resource Center</a:t>
              </a:r>
            </a:p>
            <a:p>
              <a:r>
                <a:rPr lang="en-US" b="1" dirty="0">
                  <a:solidFill>
                    <a:srgbClr val="7030A0"/>
                  </a:solidFill>
                </a:rPr>
                <a:t>STA 253 -    LGBTQKSU </a:t>
              </a:r>
              <a:r>
                <a:rPr lang="en-US" b="1" dirty="0"/>
                <a:t>Sexual Orientation and Gender Identity</a:t>
              </a:r>
            </a:p>
          </p:txBody>
        </p:sp>
        <p:pic>
          <p:nvPicPr>
            <p:cNvPr id="22" name="Picture 21" descr="Instagram Logo icon">
              <a:extLst>
                <a:ext uri="{FF2B5EF4-FFF2-40B4-BE49-F238E27FC236}">
                  <a16:creationId xmlns:a16="http://schemas.microsoft.com/office/drawing/2014/main" id="{FD667F1B-6697-440A-9003-F76D164E4B7A}"/>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5931997" y="1663322"/>
              <a:ext cx="194703" cy="192196"/>
            </a:xfrm>
            <a:prstGeom prst="rect">
              <a:avLst/>
            </a:prstGeom>
          </p:spPr>
        </p:pic>
      </p:grpSp>
      <p:pic>
        <p:nvPicPr>
          <p:cNvPr id="23" name="Picture 22" descr="Instagram Logo icon">
            <a:extLst>
              <a:ext uri="{FF2B5EF4-FFF2-40B4-BE49-F238E27FC236}">
                <a16:creationId xmlns:a16="http://schemas.microsoft.com/office/drawing/2014/main" id="{85E959DF-37ED-4E32-87EF-B26810030AE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126700" y="3127077"/>
            <a:ext cx="194703" cy="192196"/>
          </a:xfrm>
          <a:prstGeom prst="rect">
            <a:avLst/>
          </a:prstGeom>
        </p:spPr>
      </p:pic>
      <p:sp>
        <p:nvSpPr>
          <p:cNvPr id="3" name="Title 2">
            <a:extLst>
              <a:ext uri="{FF2B5EF4-FFF2-40B4-BE49-F238E27FC236}">
                <a16:creationId xmlns:a16="http://schemas.microsoft.com/office/drawing/2014/main" id="{FE100C85-FF31-6E47-BE3E-6DC9FB7C0412}"/>
              </a:ext>
            </a:extLst>
          </p:cNvPr>
          <p:cNvSpPr>
            <a:spLocks noGrp="1"/>
          </p:cNvSpPr>
          <p:nvPr>
            <p:ph type="title" idx="4294967295"/>
          </p:nvPr>
        </p:nvSpPr>
        <p:spPr>
          <a:xfrm>
            <a:off x="628650" y="211162"/>
            <a:ext cx="7886700" cy="994172"/>
          </a:xfrm>
        </p:spPr>
        <p:txBody>
          <a:bodyPr>
            <a:normAutofit/>
          </a:bodyPr>
          <a:lstStyle/>
          <a:p>
            <a:pPr algn="ctr"/>
            <a:r>
              <a:rPr lang="en-US" sz="2000" b="1" u="sng" dirty="0"/>
              <a:t>Cultural and Community Centers (CCC)</a:t>
            </a:r>
          </a:p>
        </p:txBody>
      </p:sp>
    </p:spTree>
    <p:extLst>
      <p:ext uri="{BB962C8B-B14F-4D97-AF65-F5344CB8AC3E}">
        <p14:creationId xmlns:p14="http://schemas.microsoft.com/office/powerpoint/2010/main" val="3023869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0"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par>
                                <p:cTn id="15" presetID="1" presetClass="entr" presetSubtype="0" fill="hold" nodeType="withEffect">
                                  <p:stCondLst>
                                    <p:cond delay="0"/>
                                  </p:stCondLst>
                                  <p:childTnLst>
                                    <p:set>
                                      <p:cBhvr>
                                        <p:cTn id="16" dur="1" fill="hold">
                                          <p:stCondLst>
                                            <p:cond delay="0"/>
                                          </p:stCondLst>
                                        </p:cTn>
                                        <p:tgtEl>
                                          <p:spTgt spid="2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500"/>
                                        <p:tgtEl>
                                          <p:spTgt spid="26"/>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Instagram Logo icon">
            <a:extLst>
              <a:ext uri="{FF2B5EF4-FFF2-40B4-BE49-F238E27FC236}">
                <a16:creationId xmlns:a16="http://schemas.microsoft.com/office/drawing/2014/main" id="{C5FE6F4B-7BDF-47AA-8B88-0F40D8B18324}"/>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918203" y="1339671"/>
            <a:ext cx="305079" cy="301151"/>
          </a:xfrm>
          <a:prstGeom prst="rect">
            <a:avLst/>
          </a:prstGeom>
        </p:spPr>
      </p:pic>
      <p:pic>
        <p:nvPicPr>
          <p:cNvPr id="7" name="Picture 6" descr="Students sitting around a table, studying and talking, in the Global Village Center at KSU.">
            <a:extLst>
              <a:ext uri="{FF2B5EF4-FFF2-40B4-BE49-F238E27FC236}">
                <a16:creationId xmlns:a16="http://schemas.microsoft.com/office/drawing/2014/main" id="{F96E3FAD-53CF-42B2-B0D9-691CCACB7683}"/>
              </a:ext>
            </a:extLst>
          </p:cNvPr>
          <p:cNvPicPr>
            <a:picLocks noChangeAspect="1"/>
          </p:cNvPicPr>
          <p:nvPr/>
        </p:nvPicPr>
        <p:blipFill rotWithShape="1">
          <a:blip r:embed="rId5"/>
          <a:srcRect l="13338" r="18229" b="1"/>
          <a:stretch/>
        </p:blipFill>
        <p:spPr>
          <a:xfrm>
            <a:off x="0" y="10"/>
            <a:ext cx="5176278" cy="51434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p:spPr>
      </p:pic>
      <p:sp>
        <p:nvSpPr>
          <p:cNvPr id="3" name="Content Placeholder 2">
            <a:extLst>
              <a:ext uri="{FF2B5EF4-FFF2-40B4-BE49-F238E27FC236}">
                <a16:creationId xmlns:a16="http://schemas.microsoft.com/office/drawing/2014/main" id="{998EF413-BF9E-49CA-9B35-61D88A93B8FC}"/>
              </a:ext>
            </a:extLst>
          </p:cNvPr>
          <p:cNvSpPr>
            <a:spLocks noGrp="1"/>
          </p:cNvSpPr>
          <p:nvPr>
            <p:ph idx="1"/>
          </p:nvPr>
        </p:nvSpPr>
        <p:spPr>
          <a:xfrm>
            <a:off x="5078279" y="2112068"/>
            <a:ext cx="3182691" cy="2490501"/>
          </a:xfrm>
        </p:spPr>
        <p:txBody>
          <a:bodyPr>
            <a:normAutofit/>
          </a:bodyPr>
          <a:lstStyle/>
          <a:p>
            <a:r>
              <a:rPr lang="en-US" sz="1300"/>
              <a:t>Promote international awareness and global learning.</a:t>
            </a:r>
          </a:p>
          <a:p>
            <a:r>
              <a:rPr lang="en-US" sz="1300"/>
              <a:t>Opportunities for cross-cultural engagement between international and domestic </a:t>
            </a:r>
            <a:r>
              <a:rPr lang="en-US" sz="1300" err="1"/>
              <a:t>KSU</a:t>
            </a:r>
            <a:r>
              <a:rPr lang="en-US" sz="1300"/>
              <a:t> students.</a:t>
            </a:r>
          </a:p>
          <a:p>
            <a:r>
              <a:rPr lang="en-US" sz="1300"/>
              <a:t>Leadership and cultural competence development opportunities.</a:t>
            </a:r>
          </a:p>
          <a:p>
            <a:r>
              <a:rPr lang="en-US" sz="1300"/>
              <a:t>Advocacy, guidance, out-of-class support.</a:t>
            </a:r>
          </a:p>
        </p:txBody>
      </p:sp>
      <p:sp>
        <p:nvSpPr>
          <p:cNvPr id="2" name="Title 1">
            <a:extLst>
              <a:ext uri="{FF2B5EF4-FFF2-40B4-BE49-F238E27FC236}">
                <a16:creationId xmlns:a16="http://schemas.microsoft.com/office/drawing/2014/main" id="{CE263067-BDBC-40CD-AFBF-D22AD948C2E0}"/>
              </a:ext>
            </a:extLst>
          </p:cNvPr>
          <p:cNvSpPr>
            <a:spLocks noGrp="1"/>
          </p:cNvSpPr>
          <p:nvPr>
            <p:ph type="title"/>
          </p:nvPr>
        </p:nvSpPr>
        <p:spPr>
          <a:xfrm>
            <a:off x="5176278" y="265004"/>
            <a:ext cx="3476109" cy="1467631"/>
          </a:xfrm>
        </p:spPr>
        <p:txBody>
          <a:bodyPr anchor="b">
            <a:normAutofit/>
          </a:bodyPr>
          <a:lstStyle/>
          <a:p>
            <a:r>
              <a:rPr lang="en-US" sz="2600" b="1" dirty="0"/>
              <a:t>Global Village (GV)</a:t>
            </a:r>
            <a:br>
              <a:rPr lang="en-US" sz="2600" b="1" dirty="0"/>
            </a:br>
            <a:r>
              <a:rPr lang="en-US" sz="2600" b="1" dirty="0"/>
              <a:t>STA 255 –     </a:t>
            </a:r>
            <a:r>
              <a:rPr lang="en-US" sz="2600" b="1" dirty="0" err="1"/>
              <a:t>ksu_gv</a:t>
            </a:r>
            <a:endParaRPr lang="en-US" sz="2600" dirty="0"/>
          </a:p>
        </p:txBody>
      </p:sp>
    </p:spTree>
    <p:extLst>
      <p:ext uri="{BB962C8B-B14F-4D97-AF65-F5344CB8AC3E}">
        <p14:creationId xmlns:p14="http://schemas.microsoft.com/office/powerpoint/2010/main" val="2662661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44CCFDC-5BD8-4329-9E19-A41A9E813BC9}"/>
              </a:ext>
            </a:extLst>
          </p:cNvPr>
          <p:cNvSpPr txBox="1"/>
          <p:nvPr/>
        </p:nvSpPr>
        <p:spPr>
          <a:xfrm>
            <a:off x="532151" y="1283405"/>
            <a:ext cx="8192784" cy="3071738"/>
          </a:xfrm>
          <a:prstGeom prst="rect">
            <a:avLst/>
          </a:prstGeom>
          <a:noFill/>
        </p:spPr>
        <p:txBody>
          <a:bodyPr wrap="square" rtlCol="0">
            <a:spAutoFit/>
          </a:bodyPr>
          <a:lstStyle/>
          <a:p>
            <a:r>
              <a:rPr lang="en-US" sz="2400" b="1"/>
              <a:t>Activity Agreements:</a:t>
            </a:r>
          </a:p>
          <a:p>
            <a:pPr marL="285750" indent="-285750">
              <a:buFont typeface="Wingdings" panose="05000000000000000000" pitchFamily="2" charset="2"/>
              <a:buChar char="Ø"/>
            </a:pPr>
            <a:endParaRPr lang="en-US" sz="2400" b="1"/>
          </a:p>
          <a:p>
            <a:pPr marL="285750" indent="-285750">
              <a:buFont typeface="Wingdings" panose="05000000000000000000" pitchFamily="2" charset="2"/>
              <a:buChar char="Ø"/>
            </a:pPr>
            <a:r>
              <a:rPr lang="en-US" sz="2400"/>
              <a:t>The Vegas Rule…</a:t>
            </a:r>
          </a:p>
          <a:p>
            <a:pPr marL="285750" indent="-285750">
              <a:buFont typeface="Wingdings" panose="05000000000000000000" pitchFamily="2" charset="2"/>
              <a:buChar char="Ø"/>
            </a:pPr>
            <a:r>
              <a:rPr lang="en-US" sz="2400"/>
              <a:t>Judgement is out the door.</a:t>
            </a:r>
          </a:p>
          <a:p>
            <a:pPr marL="285750" indent="-285750">
              <a:buFont typeface="Wingdings" panose="05000000000000000000" pitchFamily="2" charset="2"/>
              <a:buChar char="Ø"/>
            </a:pPr>
            <a:r>
              <a:rPr lang="en-US" sz="2400"/>
              <a:t>Wokeness too – hang your woke hats at the coat rack.</a:t>
            </a:r>
          </a:p>
          <a:p>
            <a:pPr marL="285750" indent="-285750">
              <a:buFont typeface="Wingdings" panose="05000000000000000000" pitchFamily="2" charset="2"/>
              <a:buChar char="Ø"/>
            </a:pPr>
            <a:r>
              <a:rPr lang="en-US" sz="2400"/>
              <a:t>Participate!</a:t>
            </a:r>
          </a:p>
          <a:p>
            <a:pPr marL="285750" indent="-285750">
              <a:buFont typeface="Wingdings" panose="05000000000000000000" pitchFamily="2" charset="2"/>
              <a:buChar char="Ø"/>
            </a:pPr>
            <a:r>
              <a:rPr lang="en-US" sz="2400"/>
              <a:t>If you have done it before, be a good team member.</a:t>
            </a:r>
          </a:p>
          <a:p>
            <a:pPr marL="342900" indent="-285750">
              <a:lnSpc>
                <a:spcPct val="115000"/>
              </a:lnSpc>
              <a:spcBef>
                <a:spcPts val="750"/>
              </a:spcBef>
              <a:spcAft>
                <a:spcPts val="750"/>
              </a:spcAft>
              <a:buClr>
                <a:schemeClr val="dk1"/>
              </a:buClr>
              <a:buSzPts val="2400"/>
              <a:buFont typeface="Wingdings" panose="05000000000000000000" pitchFamily="2" charset="2"/>
              <a:buChar char="Ø"/>
            </a:pPr>
            <a:endParaRPr lang="en-US">
              <a:solidFill>
                <a:schemeClr val="tx1">
                  <a:lumMod val="95000"/>
                </a:schemeClr>
              </a:solidFill>
            </a:endParaRPr>
          </a:p>
        </p:txBody>
      </p:sp>
      <p:sp>
        <p:nvSpPr>
          <p:cNvPr id="2" name="Title 1"/>
          <p:cNvSpPr>
            <a:spLocks noGrp="1"/>
          </p:cNvSpPr>
          <p:nvPr>
            <p:ph type="title"/>
          </p:nvPr>
        </p:nvSpPr>
        <p:spPr>
          <a:xfrm>
            <a:off x="419065" y="233007"/>
            <a:ext cx="7051706" cy="1050398"/>
          </a:xfrm>
        </p:spPr>
        <p:txBody>
          <a:bodyPr>
            <a:normAutofit/>
          </a:bodyPr>
          <a:lstStyle/>
          <a:p>
            <a:r>
              <a:rPr lang="en-US" b="1" dirty="0"/>
              <a:t>Three People</a:t>
            </a:r>
            <a:endParaRPr lang="en-US" dirty="0"/>
          </a:p>
        </p:txBody>
      </p:sp>
    </p:spTree>
    <p:extLst>
      <p:ext uri="{BB962C8B-B14F-4D97-AF65-F5344CB8AC3E}">
        <p14:creationId xmlns:p14="http://schemas.microsoft.com/office/powerpoint/2010/main" val="44763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artoon rendering of three individuals grouped together">
            <a:extLst>
              <a:ext uri="{FF2B5EF4-FFF2-40B4-BE49-F238E27FC236}">
                <a16:creationId xmlns:a16="http://schemas.microsoft.com/office/drawing/2014/main" id="{3E9ABE3D-71F2-4465-851C-E8086050B613}"/>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445202" y="1168873"/>
            <a:ext cx="3664196" cy="3664196"/>
          </a:xfrm>
          <a:prstGeom prst="rect">
            <a:avLst/>
          </a:prstGeom>
        </p:spPr>
      </p:pic>
      <p:sp>
        <p:nvSpPr>
          <p:cNvPr id="2" name="Title 1">
            <a:extLst>
              <a:ext uri="{FF2B5EF4-FFF2-40B4-BE49-F238E27FC236}">
                <a16:creationId xmlns:a16="http://schemas.microsoft.com/office/drawing/2014/main" id="{CC54C863-F3D4-4D38-B8B0-1902DC8593DC}"/>
              </a:ext>
            </a:extLst>
          </p:cNvPr>
          <p:cNvSpPr>
            <a:spLocks noGrp="1"/>
          </p:cNvSpPr>
          <p:nvPr>
            <p:ph type="title"/>
          </p:nvPr>
        </p:nvSpPr>
        <p:spPr/>
        <p:txBody>
          <a:bodyPr/>
          <a:lstStyle/>
          <a:p>
            <a:r>
              <a:rPr lang="en-US" b="1" dirty="0"/>
              <a:t>Three People Activity</a:t>
            </a:r>
            <a:endParaRPr lang="en-US" dirty="0"/>
          </a:p>
        </p:txBody>
      </p:sp>
    </p:spTree>
    <p:extLst>
      <p:ext uri="{BB962C8B-B14F-4D97-AF65-F5344CB8AC3E}">
        <p14:creationId xmlns:p14="http://schemas.microsoft.com/office/powerpoint/2010/main" val="233419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67C2B6-AE9B-4B22-BC57-98F5D859FF31}"/>
              </a:ext>
            </a:extLst>
          </p:cNvPr>
          <p:cNvSpPr txBox="1"/>
          <p:nvPr/>
        </p:nvSpPr>
        <p:spPr>
          <a:xfrm>
            <a:off x="6252818" y="408487"/>
            <a:ext cx="2402348" cy="2585323"/>
          </a:xfrm>
          <a:prstGeom prst="rect">
            <a:avLst/>
          </a:prstGeom>
          <a:noFill/>
        </p:spPr>
        <p:txBody>
          <a:bodyPr wrap="square" rtlCol="0">
            <a:spAutoFit/>
          </a:bodyPr>
          <a:lstStyle/>
          <a:p>
            <a:r>
              <a:rPr lang="en-US"/>
              <a:t>Start with…</a:t>
            </a:r>
          </a:p>
          <a:p>
            <a:r>
              <a:rPr lang="en-US" sz="1800">
                <a:effectLst/>
                <a:latin typeface="Times New Roman" panose="02020603050405020304" pitchFamily="18" charset="0"/>
                <a:ea typeface="Times New Roman" panose="02020603050405020304" pitchFamily="18" charset="0"/>
              </a:rPr>
              <a:t>race, gender, class, age, ability status, sexual orientation, marital status, job, friendliness, location (grew up / is now at)</a:t>
            </a:r>
          </a:p>
          <a:p>
            <a:endParaRPr lang="en-US">
              <a:latin typeface="Times New Roman" panose="02020603050405020304" pitchFamily="18" charset="0"/>
            </a:endParaRPr>
          </a:p>
          <a:p>
            <a:r>
              <a:rPr lang="en-US"/>
              <a:t>Use your imagination!</a:t>
            </a:r>
          </a:p>
        </p:txBody>
      </p:sp>
      <p:sp>
        <p:nvSpPr>
          <p:cNvPr id="3" name="Content Placeholder 2">
            <a:extLst>
              <a:ext uri="{FF2B5EF4-FFF2-40B4-BE49-F238E27FC236}">
                <a16:creationId xmlns:a16="http://schemas.microsoft.com/office/drawing/2014/main" id="{120A3266-A873-447E-8A31-5D879D4F4F58}"/>
              </a:ext>
            </a:extLst>
          </p:cNvPr>
          <p:cNvSpPr>
            <a:spLocks noGrp="1"/>
          </p:cNvSpPr>
          <p:nvPr>
            <p:ph idx="1"/>
          </p:nvPr>
        </p:nvSpPr>
        <p:spPr/>
        <p:txBody>
          <a:bodyPr>
            <a:normAutofit/>
          </a:bodyPr>
          <a:lstStyle/>
          <a:p>
            <a:r>
              <a:rPr lang="en-US" sz="3600"/>
              <a:t>Government Employee</a:t>
            </a:r>
          </a:p>
          <a:p>
            <a:r>
              <a:rPr lang="en-US" sz="3600"/>
              <a:t>2 Master’s Degree</a:t>
            </a:r>
          </a:p>
          <a:p>
            <a:r>
              <a:rPr lang="en-US" sz="3600"/>
              <a:t>Speaks 3 Languages</a:t>
            </a:r>
          </a:p>
          <a:p>
            <a:r>
              <a:rPr lang="en-US" sz="3600"/>
              <a:t>All travel and living expenses paid</a:t>
            </a:r>
          </a:p>
          <a:p>
            <a:r>
              <a:rPr lang="en-US" sz="3600"/>
              <a:t>Been to 15 countries</a:t>
            </a:r>
          </a:p>
          <a:p>
            <a:endParaRPr lang="en-US"/>
          </a:p>
        </p:txBody>
      </p:sp>
      <p:sp>
        <p:nvSpPr>
          <p:cNvPr id="2" name="Title 1">
            <a:extLst>
              <a:ext uri="{FF2B5EF4-FFF2-40B4-BE49-F238E27FC236}">
                <a16:creationId xmlns:a16="http://schemas.microsoft.com/office/drawing/2014/main" id="{D1FEC9AB-82AF-44C8-8E74-B7DE391A774F}"/>
              </a:ext>
            </a:extLst>
          </p:cNvPr>
          <p:cNvSpPr>
            <a:spLocks noGrp="1"/>
          </p:cNvSpPr>
          <p:nvPr>
            <p:ph type="title"/>
          </p:nvPr>
        </p:nvSpPr>
        <p:spPr/>
        <p:txBody>
          <a:bodyPr/>
          <a:lstStyle/>
          <a:p>
            <a:r>
              <a:rPr lang="en-US" b="1" dirty="0"/>
              <a:t>Person 1</a:t>
            </a:r>
          </a:p>
        </p:txBody>
      </p:sp>
    </p:spTree>
    <p:extLst>
      <p:ext uri="{BB962C8B-B14F-4D97-AF65-F5344CB8AC3E}">
        <p14:creationId xmlns:p14="http://schemas.microsoft.com/office/powerpoint/2010/main" val="3376623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2772FD-85DA-4FEE-B56D-EBB44B6D40C6}"/>
              </a:ext>
            </a:extLst>
          </p:cNvPr>
          <p:cNvSpPr txBox="1"/>
          <p:nvPr/>
        </p:nvSpPr>
        <p:spPr>
          <a:xfrm>
            <a:off x="6299201" y="658761"/>
            <a:ext cx="2402348" cy="2585323"/>
          </a:xfrm>
          <a:prstGeom prst="rect">
            <a:avLst/>
          </a:prstGeom>
          <a:noFill/>
        </p:spPr>
        <p:txBody>
          <a:bodyPr wrap="square" rtlCol="0">
            <a:spAutoFit/>
          </a:bodyPr>
          <a:lstStyle/>
          <a:p>
            <a:r>
              <a:rPr lang="en-US"/>
              <a:t>Start with…</a:t>
            </a:r>
          </a:p>
          <a:p>
            <a:r>
              <a:rPr lang="en-US" sz="1800">
                <a:effectLst/>
                <a:latin typeface="Times New Roman" panose="02020603050405020304" pitchFamily="18" charset="0"/>
                <a:ea typeface="Times New Roman" panose="02020603050405020304" pitchFamily="18" charset="0"/>
              </a:rPr>
              <a:t>race, gender, class, age, ability status, sexual orientation, marital status, job, friendliness, location (grew up / is now at)</a:t>
            </a:r>
          </a:p>
          <a:p>
            <a:endParaRPr lang="en-US">
              <a:latin typeface="Times New Roman" panose="02020603050405020304" pitchFamily="18" charset="0"/>
            </a:endParaRPr>
          </a:p>
          <a:p>
            <a:r>
              <a:rPr lang="en-US"/>
              <a:t>Use your imagination!</a:t>
            </a:r>
          </a:p>
        </p:txBody>
      </p:sp>
      <p:sp>
        <p:nvSpPr>
          <p:cNvPr id="3" name="Content Placeholder 2">
            <a:extLst>
              <a:ext uri="{FF2B5EF4-FFF2-40B4-BE49-F238E27FC236}">
                <a16:creationId xmlns:a16="http://schemas.microsoft.com/office/drawing/2014/main" id="{120A3266-A873-447E-8A31-5D879D4F4F58}"/>
              </a:ext>
            </a:extLst>
          </p:cNvPr>
          <p:cNvSpPr>
            <a:spLocks noGrp="1"/>
          </p:cNvSpPr>
          <p:nvPr>
            <p:ph idx="1"/>
          </p:nvPr>
        </p:nvSpPr>
        <p:spPr/>
        <p:txBody>
          <a:bodyPr/>
          <a:lstStyle/>
          <a:p>
            <a:r>
              <a:rPr lang="en-US" sz="3600"/>
              <a:t>Immigrant</a:t>
            </a:r>
          </a:p>
          <a:p>
            <a:r>
              <a:rPr lang="en-US" sz="3600"/>
              <a:t>Has multiple tattoos</a:t>
            </a:r>
          </a:p>
          <a:p>
            <a:r>
              <a:rPr lang="en-US" sz="3600"/>
              <a:t>Low income</a:t>
            </a:r>
          </a:p>
          <a:p>
            <a:r>
              <a:rPr lang="en-US" sz="3600"/>
              <a:t>Has huge family</a:t>
            </a:r>
          </a:p>
          <a:p>
            <a:r>
              <a:rPr lang="en-US" sz="3600"/>
              <a:t>Loves soccer</a:t>
            </a:r>
          </a:p>
        </p:txBody>
      </p:sp>
      <p:sp>
        <p:nvSpPr>
          <p:cNvPr id="2" name="Title 1">
            <a:extLst>
              <a:ext uri="{FF2B5EF4-FFF2-40B4-BE49-F238E27FC236}">
                <a16:creationId xmlns:a16="http://schemas.microsoft.com/office/drawing/2014/main" id="{D1FEC9AB-82AF-44C8-8E74-B7DE391A774F}"/>
              </a:ext>
            </a:extLst>
          </p:cNvPr>
          <p:cNvSpPr>
            <a:spLocks noGrp="1"/>
          </p:cNvSpPr>
          <p:nvPr>
            <p:ph type="title"/>
          </p:nvPr>
        </p:nvSpPr>
        <p:spPr/>
        <p:txBody>
          <a:bodyPr/>
          <a:lstStyle/>
          <a:p>
            <a:r>
              <a:rPr lang="en-US" b="1" dirty="0"/>
              <a:t>Person 2</a:t>
            </a:r>
          </a:p>
        </p:txBody>
      </p:sp>
    </p:spTree>
    <p:extLst>
      <p:ext uri="{BB962C8B-B14F-4D97-AF65-F5344CB8AC3E}">
        <p14:creationId xmlns:p14="http://schemas.microsoft.com/office/powerpoint/2010/main" val="1114484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9F20C669038AC14782E6E1DB1AC3F72A" ma:contentTypeVersion="15" ma:contentTypeDescription="Create a new document." ma:contentTypeScope="" ma:versionID="241258b7737dc0f3e07959847933d11e">
  <xsd:schema xmlns:xsd="http://www.w3.org/2001/XMLSchema" xmlns:xs="http://www.w3.org/2001/XMLSchema" xmlns:p="http://schemas.microsoft.com/office/2006/metadata/properties" xmlns:ns1="http://schemas.microsoft.com/sharepoint/v3" xmlns:ns3="bef28536-bd5b-4803-98b8-f9c58a28cb43" xmlns:ns4="1b88942e-2676-43d8-8ed9-83a17f84fdb8" targetNamespace="http://schemas.microsoft.com/office/2006/metadata/properties" ma:root="true" ma:fieldsID="70012a1cd4042f8530780880eba18f70" ns1:_="" ns3:_="" ns4:_="">
    <xsd:import namespace="http://schemas.microsoft.com/sharepoint/v3"/>
    <xsd:import namespace="bef28536-bd5b-4803-98b8-f9c58a28cb43"/>
    <xsd:import namespace="1b88942e-2676-43d8-8ed9-83a17f84fdb8"/>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EventHashCode" minOccurs="0"/>
                <xsd:element ref="ns4:MediaServiceGenerationTime" minOccurs="0"/>
                <xsd:element ref="ns4:MediaServiceLocation" minOccurs="0"/>
                <xsd:element ref="ns4:MediaServiceAutoKeyPoints" minOccurs="0"/>
                <xsd:element ref="ns4:MediaServiceKeyPoint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Unified Compliance Policy Properties" ma:hidden="true" ma:internalName="_ip_UnifiedCompliancePolicyProperties">
      <xsd:simpleType>
        <xsd:restriction base="dms:Note"/>
      </xsd:simpleType>
    </xsd:element>
    <xsd:element name="_ip_UnifiedCompliancePolicyUIAction" ma:index="22"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ef28536-bd5b-4803-98b8-f9c58a28cb43"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b88942e-2676-43d8-8ed9-83a17f84fdb8"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DateTaken" ma:index="13" nillable="true" ma:displayName="MediaServiceDateTaken" ma:hidden="true" ma:internalName="MediaServiceDateTaken" ma:readOnly="true">
      <xsd:simpleType>
        <xsd:restriction base="dms:Text"/>
      </xsd:simpleType>
    </xsd:element>
    <xsd:element name="MediaServiceAutoTags" ma:index="14" nillable="true" ma:displayName="MediaServiceAutoTags"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Props1.xml><?xml version="1.0" encoding="utf-8"?>
<ds:datastoreItem xmlns:ds="http://schemas.openxmlformats.org/officeDocument/2006/customXml" ds:itemID="{24586EC0-C0CF-4E86-8CBE-AC4EC92566D8}">
  <ds:schemaRefs>
    <ds:schemaRef ds:uri="http://schemas.microsoft.com/sharepoint/v3/contenttype/forms"/>
  </ds:schemaRefs>
</ds:datastoreItem>
</file>

<file path=customXml/itemProps2.xml><?xml version="1.0" encoding="utf-8"?>
<ds:datastoreItem xmlns:ds="http://schemas.openxmlformats.org/officeDocument/2006/customXml" ds:itemID="{B89270DC-E913-4D35-8467-D6DAD00B904D}">
  <ds:schemaRefs>
    <ds:schemaRef ds:uri="1b88942e-2676-43d8-8ed9-83a17f84fdb8"/>
    <ds:schemaRef ds:uri="bef28536-bd5b-4803-98b8-f9c58a28cb4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8A762D93-4050-400E-AE87-771C9F88D2C8}">
  <ds:schemaRefs>
    <ds:schemaRef ds:uri="http://schemas.microsoft.com/office/2006/metadata/properties"/>
    <ds:schemaRef ds:uri="http://schemas.microsoft.com/office/infopath/2007/PartnerControls"/>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Office Theme</Template>
  <TotalTime>16</TotalTime>
  <Words>1424</Words>
  <Application>Microsoft Macintosh PowerPoint</Application>
  <PresentationFormat>On-screen Show (16:9)</PresentationFormat>
  <Paragraphs>177</Paragraphs>
  <Slides>23</Slides>
  <Notes>19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23</vt:i4>
      </vt:variant>
    </vt:vector>
  </HeadingPairs>
  <TitlesOfParts>
    <vt:vector size="31" baseType="lpstr">
      <vt:lpstr>Arial</vt:lpstr>
      <vt:lpstr>Calibri</vt:lpstr>
      <vt:lpstr>Gill Sans MT</vt:lpstr>
      <vt:lpstr>Nunito</vt:lpstr>
      <vt:lpstr>Times New Roman</vt:lpstr>
      <vt:lpstr>Wingdings</vt:lpstr>
      <vt:lpstr>Office Theme</vt:lpstr>
      <vt:lpstr>Parcel</vt:lpstr>
      <vt:lpstr>Three people</vt:lpstr>
      <vt:lpstr>Three People </vt:lpstr>
      <vt:lpstr>Cultural and Community Centers – Pillars and Mission</vt:lpstr>
      <vt:lpstr>Cultural and Community Centers (CCC)</vt:lpstr>
      <vt:lpstr>Global Village (GV) STA 255 –     ksu_gv</vt:lpstr>
      <vt:lpstr>Three People</vt:lpstr>
      <vt:lpstr>Three People Activity</vt:lpstr>
      <vt:lpstr>Person 1</vt:lpstr>
      <vt:lpstr>Person 2</vt:lpstr>
      <vt:lpstr>Person 3</vt:lpstr>
      <vt:lpstr>Three People Debrief</vt:lpstr>
      <vt:lpstr>Three People Debrief (continued)</vt:lpstr>
      <vt:lpstr>Question and Answer Portion</vt:lpstr>
      <vt:lpstr>Thank you for attending!</vt:lpstr>
      <vt:lpstr>Global identity panel</vt:lpstr>
      <vt:lpstr>Global identity panel </vt:lpstr>
      <vt:lpstr>Welcome!  </vt:lpstr>
      <vt:lpstr>Overview</vt:lpstr>
      <vt:lpstr>Introductions</vt:lpstr>
      <vt:lpstr>Question &amp; Answer</vt:lpstr>
      <vt:lpstr>Final questions</vt:lpstr>
      <vt:lpstr>Continue the Conversation</vt:lpstr>
      <vt:lpstr>Thank you for attending!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Lucy Kimundi</dc:creator>
  <cp:lastModifiedBy>Milya Maxfield</cp:lastModifiedBy>
  <cp:revision>4</cp:revision>
  <dcterms:created xsi:type="dcterms:W3CDTF">2019-08-16T16:55:48Z</dcterms:created>
  <dcterms:modified xsi:type="dcterms:W3CDTF">2021-11-04T20:28:04Z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0x0101009F20C669038AC14782E6E1DB1AC3F72A</vt:lpwstr>
  </property>
</Properties>
</file>